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256" r:id="rId2"/>
    <p:sldId id="257" r:id="rId3"/>
    <p:sldId id="258" r:id="rId4"/>
    <p:sldId id="269" r:id="rId5"/>
    <p:sldId id="260" r:id="rId6"/>
    <p:sldId id="259" r:id="rId7"/>
    <p:sldId id="270" r:id="rId8"/>
    <p:sldId id="293" r:id="rId9"/>
    <p:sldId id="286" r:id="rId10"/>
    <p:sldId id="285" r:id="rId11"/>
    <p:sldId id="291" r:id="rId12"/>
    <p:sldId id="287" r:id="rId13"/>
    <p:sldId id="288" r:id="rId14"/>
    <p:sldId id="289" r:id="rId15"/>
    <p:sldId id="290" r:id="rId16"/>
    <p:sldId id="282" r:id="rId17"/>
    <p:sldId id="292" r:id="rId18"/>
    <p:sldId id="262" r:id="rId19"/>
    <p:sldId id="271" r:id="rId20"/>
    <p:sldId id="273" r:id="rId21"/>
    <p:sldId id="274"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B4B7DE"/>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44" autoAdjust="0"/>
    <p:restoredTop sz="97869" autoAdjust="0"/>
  </p:normalViewPr>
  <p:slideViewPr>
    <p:cSldViewPr>
      <p:cViewPr>
        <p:scale>
          <a:sx n="70" d="100"/>
          <a:sy n="70" d="100"/>
        </p:scale>
        <p:origin x="-672"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2F55E-575E-4DA4-8FFB-83F8E4FB48F1}" type="datetimeFigureOut">
              <a:rPr lang="en-US" smtClean="0"/>
              <a:t>3/28/2014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59720-F67B-4C80-B95C-895F244DBC9F}" type="slidenum">
              <a:rPr lang="en-US" smtClean="0"/>
              <a:t>‹#›</a:t>
            </a:fld>
            <a:endParaRPr lang="en-US"/>
          </a:p>
        </p:txBody>
      </p:sp>
    </p:spTree>
    <p:extLst>
      <p:ext uri="{BB962C8B-B14F-4D97-AF65-F5344CB8AC3E}">
        <p14:creationId xmlns:p14="http://schemas.microsoft.com/office/powerpoint/2010/main" val="42515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59720-F67B-4C80-B95C-895F244DBC9F}" type="slidenum">
              <a:rPr lang="en-US" smtClean="0"/>
              <a:t>6</a:t>
            </a:fld>
            <a:endParaRPr lang="en-US"/>
          </a:p>
        </p:txBody>
      </p:sp>
    </p:spTree>
    <p:extLst>
      <p:ext uri="{BB962C8B-B14F-4D97-AF65-F5344CB8AC3E}">
        <p14:creationId xmlns:p14="http://schemas.microsoft.com/office/powerpoint/2010/main" val="57008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59720-F67B-4C80-B95C-895F244DBC9F}" type="slidenum">
              <a:rPr lang="en-US" smtClean="0"/>
              <a:t>11</a:t>
            </a:fld>
            <a:endParaRPr lang="en-US"/>
          </a:p>
        </p:txBody>
      </p:sp>
    </p:spTree>
    <p:extLst>
      <p:ext uri="{BB962C8B-B14F-4D97-AF65-F5344CB8AC3E}">
        <p14:creationId xmlns:p14="http://schemas.microsoft.com/office/powerpoint/2010/main" val="12345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cold the process of scanning electronically created documents that were printed to paper and then scanned to a digital format for most if not all TMF content.</a:t>
            </a:r>
          </a:p>
          <a:p>
            <a:r>
              <a:rPr lang="en-US" dirty="0" smtClean="0"/>
              <a:t>Rethink why this process was instituted at your company and the CRO and if the process is successful, critical, and relevant to today’s business needs.</a:t>
            </a:r>
          </a:p>
          <a:p>
            <a:r>
              <a:rPr lang="en-US" dirty="0" smtClean="0"/>
              <a:t>Ex. How many people are actually accessing the site feasibility documentation.  If nobody…don’t scan the document.</a:t>
            </a:r>
            <a:endParaRPr lang="en-US" dirty="0"/>
          </a:p>
        </p:txBody>
      </p:sp>
      <p:sp>
        <p:nvSpPr>
          <p:cNvPr id="4" name="Slide Number Placeholder 3"/>
          <p:cNvSpPr>
            <a:spLocks noGrp="1"/>
          </p:cNvSpPr>
          <p:nvPr>
            <p:ph type="sldNum" sz="quarter" idx="10"/>
          </p:nvPr>
        </p:nvSpPr>
        <p:spPr/>
        <p:txBody>
          <a:bodyPr/>
          <a:lstStyle/>
          <a:p>
            <a:fld id="{67559720-F67B-4C80-B95C-895F244DBC9F}" type="slidenum">
              <a:rPr lang="en-US" smtClean="0"/>
              <a:t>12</a:t>
            </a:fld>
            <a:endParaRPr lang="en-US"/>
          </a:p>
        </p:txBody>
      </p:sp>
    </p:spTree>
    <p:extLst>
      <p:ext uri="{BB962C8B-B14F-4D97-AF65-F5344CB8AC3E}">
        <p14:creationId xmlns:p14="http://schemas.microsoft.com/office/powerpoint/2010/main" val="128279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a process for exchange of TMF content with CROs/vendors, and investigative sites through another means such as a validated portal that does not involve email.</a:t>
            </a:r>
          </a:p>
          <a:p>
            <a:r>
              <a:rPr lang="en-US" dirty="0" smtClean="0"/>
              <a:t>Even better if the portal is linked to the eTMF system for seamless exchange, submission, consumption, etc. </a:t>
            </a:r>
          </a:p>
          <a:p>
            <a:endParaRPr lang="en-US" dirty="0"/>
          </a:p>
        </p:txBody>
      </p:sp>
      <p:sp>
        <p:nvSpPr>
          <p:cNvPr id="4" name="Slide Number Placeholder 3"/>
          <p:cNvSpPr>
            <a:spLocks noGrp="1"/>
          </p:cNvSpPr>
          <p:nvPr>
            <p:ph type="sldNum" sz="quarter" idx="10"/>
          </p:nvPr>
        </p:nvSpPr>
        <p:spPr/>
        <p:txBody>
          <a:bodyPr/>
          <a:lstStyle/>
          <a:p>
            <a:fld id="{67559720-F67B-4C80-B95C-895F244DBC9F}" type="slidenum">
              <a:rPr lang="en-US" smtClean="0"/>
              <a:t>13</a:t>
            </a:fld>
            <a:endParaRPr lang="en-US"/>
          </a:p>
        </p:txBody>
      </p:sp>
    </p:spTree>
    <p:extLst>
      <p:ext uri="{BB962C8B-B14F-4D97-AF65-F5344CB8AC3E}">
        <p14:creationId xmlns:p14="http://schemas.microsoft.com/office/powerpoint/2010/main" val="333693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Eliminate the global distribution of paper TMF content by air.</a:t>
            </a:r>
          </a:p>
          <a:p>
            <a:r>
              <a:rPr lang="en-US" dirty="0" smtClean="0"/>
              <a:t>It takes a lot of money to pay for the transport. It that $ and time for preparers to prepare</a:t>
            </a:r>
          </a:p>
          <a:p>
            <a:r>
              <a:rPr lang="en-US" dirty="0" smtClean="0"/>
              <a:t>It takes $ and time for the receiver to receive</a:t>
            </a:r>
          </a:p>
          <a:p>
            <a:r>
              <a:rPr lang="en-US" dirty="0" smtClean="0"/>
              <a:t>Consider a ROI if this element of distribution of TMF content to your CRO and investigative site is replaced with “send” button.</a:t>
            </a:r>
          </a:p>
          <a:p>
            <a:endParaRPr lang="en-US" dirty="0"/>
          </a:p>
        </p:txBody>
      </p:sp>
      <p:sp>
        <p:nvSpPr>
          <p:cNvPr id="4" name="Slide Number Placeholder 3"/>
          <p:cNvSpPr>
            <a:spLocks noGrp="1"/>
          </p:cNvSpPr>
          <p:nvPr>
            <p:ph type="sldNum" sz="quarter" idx="10"/>
          </p:nvPr>
        </p:nvSpPr>
        <p:spPr/>
        <p:txBody>
          <a:bodyPr/>
          <a:lstStyle/>
          <a:p>
            <a:fld id="{67559720-F67B-4C80-B95C-895F244DBC9F}" type="slidenum">
              <a:rPr lang="en-US" smtClean="0"/>
              <a:t>14</a:t>
            </a:fld>
            <a:endParaRPr lang="en-US"/>
          </a:p>
        </p:txBody>
      </p:sp>
    </p:spTree>
    <p:extLst>
      <p:ext uri="{BB962C8B-B14F-4D97-AF65-F5344CB8AC3E}">
        <p14:creationId xmlns:p14="http://schemas.microsoft.com/office/powerpoint/2010/main" val="189793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rethink every piece of TMF content and consider it in terms of a set of data?</a:t>
            </a:r>
          </a:p>
          <a:p>
            <a:r>
              <a:rPr lang="en-US" dirty="0" smtClean="0"/>
              <a:t>The creation, collection, distribution of TMF content (data) would focus on the mechanism and the data exchanged and not the creation/collection of documents. </a:t>
            </a:r>
          </a:p>
          <a:p>
            <a:r>
              <a:rPr lang="en-US" dirty="0" smtClean="0"/>
              <a:t>Instead of assessing presence of content we should be assessing  the completeness of data that some TMF content collects.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Ex. Have investigators enter their finance disclosure information as part of a database question (maybe to the CTMS through an investigator portal) instead of on a wet-ink signed form.  Truly possible! </a:t>
            </a:r>
          </a:p>
          <a:p>
            <a:r>
              <a:rPr lang="en-US" dirty="0" smtClean="0"/>
              <a:t>Submission of the financial information is extracted as a report and submitted with an NDA/BLA…instead of collecting, tracking forms and extracting data to place on another form. </a:t>
            </a:r>
            <a:endParaRPr lang="en-US" dirty="0"/>
          </a:p>
        </p:txBody>
      </p:sp>
      <p:sp>
        <p:nvSpPr>
          <p:cNvPr id="4" name="Slide Number Placeholder 3"/>
          <p:cNvSpPr>
            <a:spLocks noGrp="1"/>
          </p:cNvSpPr>
          <p:nvPr>
            <p:ph type="sldNum" sz="quarter" idx="10"/>
          </p:nvPr>
        </p:nvSpPr>
        <p:spPr/>
        <p:txBody>
          <a:bodyPr/>
          <a:lstStyle/>
          <a:p>
            <a:fld id="{67559720-F67B-4C80-B95C-895F244DBC9F}" type="slidenum">
              <a:rPr lang="en-US" smtClean="0"/>
              <a:t>17</a:t>
            </a:fld>
            <a:endParaRPr lang="en-US"/>
          </a:p>
        </p:txBody>
      </p:sp>
    </p:spTree>
    <p:extLst>
      <p:ext uri="{BB962C8B-B14F-4D97-AF65-F5344CB8AC3E}">
        <p14:creationId xmlns:p14="http://schemas.microsoft.com/office/powerpoint/2010/main" val="215036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F80F30A-BB99-45B4-AAFC-FA8EE4BF05F0}" type="datetimeFigureOut">
              <a:rPr lang="en-US" smtClean="0"/>
              <a:t>3/28/2014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B0B77C3-ABFD-4CEF-85F0-8D1656C9EA6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0F30A-BB99-45B4-AAFC-FA8EE4BF05F0}" type="datetimeFigureOut">
              <a:rPr lang="en-US" smtClean="0"/>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77C3-ABFD-4CEF-85F0-8D1656C9EA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0F30A-BB99-45B4-AAFC-FA8EE4BF05F0}" type="datetimeFigureOut">
              <a:rPr lang="en-US" smtClean="0"/>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B0B77C3-ABFD-4CEF-85F0-8D1656C9EA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0F30A-BB99-45B4-AAFC-FA8EE4BF05F0}" type="datetimeFigureOut">
              <a:rPr lang="en-US" smtClean="0"/>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77C3-ABFD-4CEF-85F0-8D1656C9EA6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F80F30A-BB99-45B4-AAFC-FA8EE4BF05F0}" type="datetimeFigureOut">
              <a:rPr lang="en-US" smtClean="0"/>
              <a:t>3/28/2014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B0B77C3-ABFD-4CEF-85F0-8D1656C9EA6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0F30A-BB99-45B4-AAFC-FA8EE4BF05F0}" type="datetimeFigureOut">
              <a:rPr lang="en-US" smtClean="0"/>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B77C3-ABFD-4CEF-85F0-8D1656C9EA6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80F30A-BB99-45B4-AAFC-FA8EE4BF05F0}" type="datetimeFigureOut">
              <a:rPr lang="en-US" smtClean="0"/>
              <a:t>3/28/2014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B77C3-ABFD-4CEF-85F0-8D1656C9EA6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80F30A-BB99-45B4-AAFC-FA8EE4BF05F0}" type="datetimeFigureOut">
              <a:rPr lang="en-US" smtClean="0"/>
              <a:t>3/28/2014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B77C3-ABFD-4CEF-85F0-8D1656C9EA6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F80F30A-BB99-45B4-AAFC-FA8EE4BF05F0}" type="datetimeFigureOut">
              <a:rPr lang="en-US" smtClean="0"/>
              <a:t>3/28/2014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B77C3-ABFD-4CEF-85F0-8D1656C9EA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F30A-BB99-45B4-AAFC-FA8EE4BF05F0}" type="datetimeFigureOut">
              <a:rPr lang="en-US" smtClean="0"/>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B0B77C3-ABFD-4CEF-85F0-8D1656C9EA6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F30A-BB99-45B4-AAFC-FA8EE4BF05F0}" type="datetimeFigureOut">
              <a:rPr lang="en-US" smtClean="0"/>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B77C3-ABFD-4CEF-85F0-8D1656C9EA6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F80F30A-BB99-45B4-AAFC-FA8EE4BF05F0}" type="datetimeFigureOut">
              <a:rPr lang="en-US" smtClean="0"/>
              <a:t>3/28/2014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B0B77C3-ABFD-4CEF-85F0-8D1656C9EA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2.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6.png"/><Relationship Id="rId7" Type="http://schemas.openxmlformats.org/officeDocument/2006/relationships/image" Target="../media/image13.w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wmf"/><Relationship Id="rId4" Type="http://schemas.openxmlformats.org/officeDocument/2006/relationships/image" Target="../media/image27.png"/><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7010400" y="2052960"/>
            <a:ext cx="2133600" cy="1828800"/>
          </a:xfrm>
        </p:spPr>
        <p:txBody>
          <a:bodyPr/>
          <a:lstStyle/>
          <a:p>
            <a:r>
              <a:rPr lang="en-US" dirty="0" smtClean="0"/>
              <a:t>Lisa Mulcahy</a:t>
            </a:r>
          </a:p>
          <a:p>
            <a:r>
              <a:rPr lang="en-US" dirty="0" smtClean="0"/>
              <a:t>Mulcahy Consulting, LLC</a:t>
            </a:r>
            <a:endParaRPr lang="en-US" dirty="0"/>
          </a:p>
        </p:txBody>
      </p:sp>
      <p:sp>
        <p:nvSpPr>
          <p:cNvPr id="11" name="Title 10"/>
          <p:cNvSpPr>
            <a:spLocks noGrp="1"/>
          </p:cNvSpPr>
          <p:nvPr>
            <p:ph type="title"/>
          </p:nvPr>
        </p:nvSpPr>
        <p:spPr>
          <a:xfrm>
            <a:off x="1752600" y="2052960"/>
            <a:ext cx="5029200" cy="1828800"/>
          </a:xfrm>
        </p:spPr>
        <p:txBody>
          <a:bodyPr/>
          <a:lstStyle/>
          <a:p>
            <a:r>
              <a:rPr lang="en-US" sz="3600" dirty="0"/>
              <a:t>Designing efficient processes for </a:t>
            </a:r>
            <a:r>
              <a:rPr lang="en-US" sz="3600" dirty="0" smtClean="0"/>
              <a:t/>
            </a:r>
            <a:br>
              <a:rPr lang="en-US" sz="3600" dirty="0" smtClean="0"/>
            </a:br>
            <a:r>
              <a:rPr lang="en-US" sz="3600" dirty="0" smtClean="0"/>
              <a:t>TMF Content </a:t>
            </a:r>
            <a:br>
              <a:rPr lang="en-US" sz="3600" dirty="0" smtClean="0"/>
            </a:br>
            <a:r>
              <a:rPr lang="en-US" sz="3600" dirty="0" smtClean="0"/>
              <a:t>when </a:t>
            </a:r>
            <a:r>
              <a:rPr lang="en-US" sz="3600" dirty="0"/>
              <a:t>outsourcing clinical </a:t>
            </a:r>
            <a:r>
              <a:rPr lang="en-US" sz="3600" dirty="0" smtClean="0"/>
              <a:t>trials</a:t>
            </a:r>
            <a:endParaRPr lang="en-US" sz="3600" dirty="0"/>
          </a:p>
        </p:txBody>
      </p:sp>
    </p:spTree>
    <p:extLst>
      <p:ext uri="{BB962C8B-B14F-4D97-AF65-F5344CB8AC3E}">
        <p14:creationId xmlns:p14="http://schemas.microsoft.com/office/powerpoint/2010/main" val="1856897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800"/>
            <a:ext cx="8534401" cy="4817807"/>
          </a:xfrm>
        </p:spPr>
        <p:txBody>
          <a:bodyPr>
            <a:normAutofit/>
          </a:bodyPr>
          <a:lstStyle/>
          <a:p>
            <a:pPr marL="45720" indent="0">
              <a:buNone/>
            </a:pPr>
            <a:endParaRPr lang="en-US" dirty="0" smtClean="0"/>
          </a:p>
          <a:p>
            <a:pPr marL="2455863"/>
            <a:r>
              <a:rPr lang="en-US" dirty="0" smtClean="0"/>
              <a:t>Reduce internal signature requirements</a:t>
            </a:r>
          </a:p>
          <a:p>
            <a:pPr marL="2730183" lvl="1"/>
            <a:r>
              <a:rPr lang="en-US" dirty="0" smtClean="0"/>
              <a:t>Only    </a:t>
            </a:r>
            <a:r>
              <a:rPr lang="en-US" dirty="0"/>
              <a:t>required </a:t>
            </a:r>
            <a:r>
              <a:rPr lang="en-US" dirty="0" smtClean="0"/>
              <a:t>per the ICH Guidelines</a:t>
            </a:r>
          </a:p>
          <a:p>
            <a:pPr marL="2730183" lvl="1"/>
            <a:r>
              <a:rPr lang="en-US" dirty="0" smtClean="0"/>
              <a:t>Break ingrained habits</a:t>
            </a:r>
            <a:r>
              <a:rPr lang="en-US" dirty="0"/>
              <a:t>.</a:t>
            </a:r>
            <a:r>
              <a:rPr lang="en-US" dirty="0" smtClean="0"/>
              <a:t> </a:t>
            </a:r>
            <a:r>
              <a:rPr lang="en-US" dirty="0"/>
              <a:t>I</a:t>
            </a:r>
            <a:r>
              <a:rPr lang="en-US" dirty="0" smtClean="0"/>
              <a:t>s a signature required to establish accountability?</a:t>
            </a:r>
          </a:p>
          <a:p>
            <a:pPr marL="2730183" lvl="1"/>
            <a:r>
              <a:rPr lang="en-US" dirty="0" smtClean="0"/>
              <a:t>Audit </a:t>
            </a:r>
            <a:r>
              <a:rPr lang="en-US" dirty="0"/>
              <a:t>trials </a:t>
            </a:r>
            <a:r>
              <a:rPr lang="en-US" dirty="0" smtClean="0"/>
              <a:t>are functionally </a:t>
            </a:r>
            <a:r>
              <a:rPr lang="en-US" dirty="0"/>
              <a:t>equivalent </a:t>
            </a:r>
            <a:r>
              <a:rPr lang="en-US" dirty="0" smtClean="0"/>
              <a:t>– automatically capture name, date, time </a:t>
            </a:r>
          </a:p>
          <a:p>
            <a:pPr marL="2730183" lvl="1"/>
            <a:endParaRPr lang="en-US" dirty="0" smtClean="0"/>
          </a:p>
          <a:p>
            <a:pPr marL="2455863"/>
            <a:r>
              <a:rPr lang="en-US" dirty="0" smtClean="0"/>
              <a:t>If signatures are absolutely necessary, replace wet-ink with electronic</a:t>
            </a:r>
          </a:p>
          <a:p>
            <a:pPr marL="2730183" lvl="1"/>
            <a:r>
              <a:rPr lang="en-US" dirty="0" smtClean="0"/>
              <a:t>Nearly all regulations accept e-signatures</a:t>
            </a:r>
          </a:p>
          <a:p>
            <a:pPr marL="2730183" lvl="1"/>
            <a:r>
              <a:rPr lang="en-US" dirty="0" smtClean="0"/>
              <a:t>Quicker document approval process</a:t>
            </a:r>
          </a:p>
          <a:p>
            <a:pPr marL="2632075"/>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Quick &amp; easy Target: </a:t>
            </a:r>
            <a:r>
              <a:rPr lang="en-US" dirty="0" smtClean="0">
                <a:solidFill>
                  <a:srgbClr val="FFFF00"/>
                </a:solidFill>
              </a:rPr>
              <a:t>Signatures</a:t>
            </a:r>
            <a:endParaRPr lang="en-US" dirty="0">
              <a:solidFill>
                <a:srgbClr val="FFFF00"/>
              </a:solidFill>
            </a:endParaRPr>
          </a:p>
        </p:txBody>
      </p:sp>
      <p:pic>
        <p:nvPicPr>
          <p:cNvPr id="4" name="Picture 11" descr="C:\Users\Mulcahy Consulting\AppData\Local\Microsoft\Windows\Temporary Internet Files\Content.IE5\SKGIHAF7\MC9004135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724222"/>
            <a:ext cx="1285217" cy="1343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99" t="37702" r="25074" b="18706"/>
          <a:stretch/>
        </p:blipFill>
        <p:spPr bwMode="auto">
          <a:xfrm>
            <a:off x="76200" y="5263598"/>
            <a:ext cx="2831690" cy="1594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228600" y="4343400"/>
            <a:ext cx="228600" cy="94969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5560" y="2550148"/>
            <a:ext cx="319318"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285945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Quick &amp; easy </a:t>
            </a:r>
            <a:r>
              <a:rPr lang="en-US" dirty="0" smtClean="0"/>
              <a:t>Target: </a:t>
            </a:r>
            <a:r>
              <a:rPr lang="en-US" dirty="0" smtClean="0">
                <a:solidFill>
                  <a:srgbClr val="FFFF00"/>
                </a:solidFill>
              </a:rPr>
              <a:t>signatures</a:t>
            </a:r>
            <a:endParaRPr lang="en-US" dirty="0">
              <a:solidFill>
                <a:srgbClr val="FFFF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0752656"/>
              </p:ext>
            </p:extLst>
          </p:nvPr>
        </p:nvGraphicFramePr>
        <p:xfrm>
          <a:off x="152400" y="2286000"/>
          <a:ext cx="8839200" cy="2865120"/>
        </p:xfrm>
        <a:graphic>
          <a:graphicData uri="http://schemas.openxmlformats.org/drawingml/2006/table">
            <a:tbl>
              <a:tblPr firstRow="1" bandRow="1">
                <a:tableStyleId>{5C22544A-7EE6-4342-B048-85BDC9FD1C3A}</a:tableStyleId>
              </a:tblPr>
              <a:tblGrid>
                <a:gridCol w="4191000"/>
                <a:gridCol w="4648200"/>
              </a:tblGrid>
              <a:tr h="370840">
                <a:tc>
                  <a:txBody>
                    <a:bodyPr/>
                    <a:lstStyle/>
                    <a:p>
                      <a:r>
                        <a:rPr lang="en-US" sz="1750" cap="all" dirty="0" smtClean="0">
                          <a:solidFill>
                            <a:schemeClr val="bg1"/>
                          </a:solidFill>
                        </a:rPr>
                        <a:t>TMF Content – Signature</a:t>
                      </a:r>
                      <a:r>
                        <a:rPr lang="en-US" sz="1750" cap="all" baseline="0" dirty="0" smtClean="0">
                          <a:solidFill>
                            <a:schemeClr val="bg1"/>
                          </a:solidFill>
                        </a:rPr>
                        <a:t>  Required?</a:t>
                      </a:r>
                      <a:endParaRPr lang="en-US" sz="1750" cap="all" dirty="0">
                        <a:solidFill>
                          <a:schemeClr val="bg1"/>
                        </a:solidFill>
                      </a:endParaRPr>
                    </a:p>
                  </a:txBody>
                  <a:tcPr/>
                </a:tc>
                <a:tc>
                  <a:txBody>
                    <a:bodyPr/>
                    <a:lstStyle/>
                    <a:p>
                      <a:r>
                        <a:rPr lang="en-US" sz="1750" cap="all" dirty="0" smtClean="0">
                          <a:solidFill>
                            <a:schemeClr val="bg1"/>
                          </a:solidFill>
                        </a:rPr>
                        <a:t>T</a:t>
                      </a:r>
                      <a:r>
                        <a:rPr lang="en-US" sz="1750" cap="all" baseline="0" dirty="0" smtClean="0">
                          <a:solidFill>
                            <a:schemeClr val="bg1"/>
                          </a:solidFill>
                        </a:rPr>
                        <a:t>MF Content – Signature Required?</a:t>
                      </a:r>
                      <a:endParaRPr lang="en-US" sz="1750" cap="all" dirty="0">
                        <a:solidFill>
                          <a:schemeClr val="bg1"/>
                        </a:solidFill>
                      </a:endParaRPr>
                    </a:p>
                  </a:txBody>
                  <a:tcPr/>
                </a:tc>
              </a:tr>
              <a:tr h="370840">
                <a:tc>
                  <a:txBody>
                    <a:bodyPr/>
                    <a:lstStyle/>
                    <a:p>
                      <a:r>
                        <a:rPr lang="en-US" dirty="0" smtClean="0"/>
                        <a:t>Notification to Investigators of Safety Information</a:t>
                      </a:r>
                      <a:endParaRPr lang="en-US" dirty="0"/>
                    </a:p>
                  </a:txBody>
                  <a:tcPr/>
                </a:tc>
                <a:tc>
                  <a:txBody>
                    <a:bodyPr/>
                    <a:lstStyle/>
                    <a:p>
                      <a:r>
                        <a:rPr lang="en-US" dirty="0" smtClean="0"/>
                        <a:t>Protocol signature</a:t>
                      </a:r>
                      <a:r>
                        <a:rPr lang="en-US" baseline="0" dirty="0" smtClean="0"/>
                        <a:t> page </a:t>
                      </a:r>
                    </a:p>
                    <a:p>
                      <a:r>
                        <a:rPr lang="en-US" baseline="0" dirty="0" smtClean="0"/>
                        <a:t>(Sponsor and Investigator)</a:t>
                      </a:r>
                      <a:endParaRPr lang="en-US" dirty="0"/>
                    </a:p>
                  </a:txBody>
                  <a:tcPr/>
                </a:tc>
              </a:tr>
              <a:tr h="370840">
                <a:tc>
                  <a:txBody>
                    <a:bodyPr/>
                    <a:lstStyle/>
                    <a:p>
                      <a:r>
                        <a:rPr lang="en-US" dirty="0" smtClean="0"/>
                        <a:t>Regulatory Submission</a:t>
                      </a:r>
                      <a:endParaRPr lang="en-US" dirty="0"/>
                    </a:p>
                  </a:txBody>
                  <a:tcPr/>
                </a:tc>
                <a:tc>
                  <a:txBody>
                    <a:bodyPr/>
                    <a:lstStyle/>
                    <a:p>
                      <a:r>
                        <a:rPr lang="en-US" dirty="0" smtClean="0"/>
                        <a:t>Contract with Site</a:t>
                      </a:r>
                      <a:endParaRPr lang="en-US" dirty="0"/>
                    </a:p>
                  </a:txBody>
                  <a:tcPr/>
                </a:tc>
              </a:tr>
              <a:tr h="370840">
                <a:tc>
                  <a:txBody>
                    <a:bodyPr/>
                    <a:lstStyle/>
                    <a:p>
                      <a:r>
                        <a:rPr lang="en-US" dirty="0" smtClean="0"/>
                        <a:t>Monitoring</a:t>
                      </a:r>
                      <a:r>
                        <a:rPr lang="en-US" baseline="0" dirty="0" smtClean="0"/>
                        <a:t> Visit Report</a:t>
                      </a:r>
                      <a:endParaRPr lang="en-US" dirty="0"/>
                    </a:p>
                  </a:txBody>
                  <a:tcPr/>
                </a:tc>
                <a:tc>
                  <a:txBody>
                    <a:bodyPr/>
                    <a:lstStyle/>
                    <a:p>
                      <a:r>
                        <a:rPr lang="en-US" dirty="0" smtClean="0"/>
                        <a:t>Contract</a:t>
                      </a:r>
                      <a:r>
                        <a:rPr lang="en-US" baseline="0" dirty="0" smtClean="0"/>
                        <a:t> with Vendors</a:t>
                      </a:r>
                      <a:endParaRPr lang="en-US" dirty="0"/>
                    </a:p>
                  </a:txBody>
                  <a:tcPr/>
                </a:tc>
              </a:tr>
              <a:tr h="370840">
                <a:tc>
                  <a:txBody>
                    <a:bodyPr/>
                    <a:lstStyle/>
                    <a:p>
                      <a:r>
                        <a:rPr lang="en-US" dirty="0" smtClean="0"/>
                        <a:t>Dose Escalation Documentation</a:t>
                      </a:r>
                      <a:endParaRPr lang="en-US" dirty="0"/>
                    </a:p>
                  </a:txBody>
                  <a:tcPr/>
                </a:tc>
                <a:tc>
                  <a:txBody>
                    <a:bodyPr/>
                    <a:lstStyle/>
                    <a:p>
                      <a:r>
                        <a:rPr lang="en-US" dirty="0" smtClean="0"/>
                        <a:t>Case Report Forms</a:t>
                      </a:r>
                      <a:endParaRPr lang="en-US" dirty="0"/>
                    </a:p>
                  </a:txBody>
                  <a:tcPr/>
                </a:tc>
              </a:tr>
              <a:tr h="370840">
                <a:tc>
                  <a:txBody>
                    <a:bodyPr/>
                    <a:lstStyle/>
                    <a:p>
                      <a:r>
                        <a:rPr lang="en-US" dirty="0" smtClean="0"/>
                        <a:t>Trial Management Plan</a:t>
                      </a:r>
                      <a:endParaRPr lang="en-US" dirty="0"/>
                    </a:p>
                  </a:txBody>
                  <a:tcPr/>
                </a:tc>
                <a:tc>
                  <a:txBody>
                    <a:bodyPr/>
                    <a:lstStyle/>
                    <a:p>
                      <a:r>
                        <a:rPr lang="en-US" dirty="0" smtClean="0"/>
                        <a:t>Regulatory</a:t>
                      </a:r>
                      <a:r>
                        <a:rPr lang="en-US" baseline="0" dirty="0" smtClean="0"/>
                        <a:t> Required Form </a:t>
                      </a:r>
                      <a:r>
                        <a:rPr lang="en-US" sz="1600" baseline="0" dirty="0" smtClean="0"/>
                        <a:t>(ex. Form FDA 1572)</a:t>
                      </a:r>
                      <a:endParaRPr lang="en-US" dirty="0"/>
                    </a:p>
                  </a:txBody>
                  <a:tcPr/>
                </a:tc>
              </a:tr>
              <a:tr h="370840">
                <a:tc>
                  <a:txBody>
                    <a:bodyPr/>
                    <a:lstStyle/>
                    <a:p>
                      <a:r>
                        <a:rPr lang="en-US" dirty="0" smtClean="0"/>
                        <a:t>IRB/IEC Approval</a:t>
                      </a:r>
                      <a:endParaRPr lang="en-US" dirty="0"/>
                    </a:p>
                  </a:txBody>
                  <a:tcPr/>
                </a:tc>
                <a:tc>
                  <a:txBody>
                    <a:bodyPr/>
                    <a:lstStyle/>
                    <a:p>
                      <a:r>
                        <a:rPr lang="en-US" dirty="0" smtClean="0"/>
                        <a:t>Informed Consent</a:t>
                      </a:r>
                      <a:endParaRPr lang="en-US" dirty="0"/>
                    </a:p>
                  </a:txBody>
                  <a:tcPr/>
                </a:tc>
              </a:tr>
            </a:tbl>
          </a:graphicData>
        </a:graphic>
      </p:graphicFrame>
      <p:sp>
        <p:nvSpPr>
          <p:cNvPr id="10" name="Right Brace 9"/>
          <p:cNvSpPr/>
          <p:nvPr/>
        </p:nvSpPr>
        <p:spPr>
          <a:xfrm rot="5400000">
            <a:off x="6263757" y="3187315"/>
            <a:ext cx="609600" cy="4705066"/>
          </a:xfrm>
          <a:prstGeom prst="rightBrace">
            <a:avLst/>
          </a:prstGeom>
          <a:ln w="38100">
            <a:solidFill>
              <a:srgbClr val="A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948456" y="5791200"/>
            <a:ext cx="3733800" cy="381000"/>
          </a:xfrm>
          <a:prstGeom prst="rect">
            <a:avLst/>
          </a:prstGeom>
          <a:noFill/>
          <a:ln>
            <a:noFill/>
          </a:ln>
        </p:spPr>
        <p:txBody>
          <a:bodyPr wrap="square" rtlCol="0">
            <a:spAutoFit/>
          </a:bodyPr>
          <a:lstStyle/>
          <a:p>
            <a:r>
              <a:rPr lang="en-US" dirty="0" smtClean="0"/>
              <a:t>Required by ICH Guidelines</a:t>
            </a:r>
            <a:endParaRPr lang="en-US" dirty="0"/>
          </a:p>
        </p:txBody>
      </p:sp>
      <p:sp>
        <p:nvSpPr>
          <p:cNvPr id="12" name="TextBox 11"/>
          <p:cNvSpPr txBox="1"/>
          <p:nvPr/>
        </p:nvSpPr>
        <p:spPr>
          <a:xfrm>
            <a:off x="4023808" y="6138080"/>
            <a:ext cx="4351362" cy="369332"/>
          </a:xfrm>
          <a:prstGeom prst="rect">
            <a:avLst/>
          </a:prstGeom>
          <a:noFill/>
          <a:ln>
            <a:noFill/>
          </a:ln>
        </p:spPr>
        <p:txBody>
          <a:bodyPr wrap="square" rtlCol="0">
            <a:spAutoFit/>
          </a:bodyPr>
          <a:lstStyle/>
          <a:p>
            <a:r>
              <a:rPr lang="en-US" dirty="0" smtClean="0"/>
              <a:t>Which ones can be signed electronically? </a:t>
            </a:r>
            <a:endParaRPr lang="en-US" dirty="0"/>
          </a:p>
        </p:txBody>
      </p:sp>
      <p:sp>
        <p:nvSpPr>
          <p:cNvPr id="13" name="TextBox 12"/>
          <p:cNvSpPr txBox="1"/>
          <p:nvPr/>
        </p:nvSpPr>
        <p:spPr>
          <a:xfrm>
            <a:off x="8229601" y="6062721"/>
            <a:ext cx="768830" cy="461665"/>
          </a:xfrm>
          <a:prstGeom prst="rect">
            <a:avLst/>
          </a:prstGeom>
          <a:noFill/>
        </p:spPr>
        <p:txBody>
          <a:bodyPr wrap="square" rtlCol="0">
            <a:spAutoFit/>
          </a:bodyPr>
          <a:lstStyle/>
          <a:p>
            <a:r>
              <a:rPr lang="en-US" sz="2400" dirty="0" smtClean="0">
                <a:solidFill>
                  <a:srgbClr val="AC0000"/>
                </a:solidFill>
              </a:rPr>
              <a:t>ALL!</a:t>
            </a:r>
            <a:endParaRPr lang="en-US" sz="2400" dirty="0">
              <a:solidFill>
                <a:srgbClr val="AC0000"/>
              </a:solidFill>
            </a:endParaRPr>
          </a:p>
        </p:txBody>
      </p:sp>
    </p:spTree>
    <p:extLst>
      <p:ext uri="{BB962C8B-B14F-4D97-AF65-F5344CB8AC3E}">
        <p14:creationId xmlns:p14="http://schemas.microsoft.com/office/powerpoint/2010/main" val="34774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30582"/>
            <a:ext cx="8407893" cy="5227417"/>
          </a:xfrm>
        </p:spPr>
        <p:txBody>
          <a:bodyPr>
            <a:normAutofit/>
          </a:bodyPr>
          <a:lstStyle/>
          <a:p>
            <a:pPr marL="45720" indent="0">
              <a:buNone/>
            </a:pPr>
            <a:endParaRPr lang="en-US" dirty="0"/>
          </a:p>
          <a:p>
            <a:pPr marL="3592513"/>
            <a:r>
              <a:rPr lang="en-US" dirty="0" smtClean="0"/>
              <a:t>Stop scanning electronically created documents – manage them electronically</a:t>
            </a:r>
          </a:p>
          <a:p>
            <a:pPr marL="3866833" lvl="1"/>
            <a:r>
              <a:rPr lang="en-US" dirty="0" smtClean="0"/>
              <a:t>Cost of inefficient resource utilization v. implementation of an 21CFRP11 compliant repository such as eTMF</a:t>
            </a:r>
            <a:br>
              <a:rPr lang="en-US" dirty="0" smtClean="0"/>
            </a:br>
            <a:endParaRPr lang="en-US" dirty="0" smtClean="0"/>
          </a:p>
          <a:p>
            <a:pPr marL="1595438" indent="-182563"/>
            <a:r>
              <a:rPr lang="en-US" dirty="0" smtClean="0"/>
              <a:t>If you have to scan, rethink the process…document by document </a:t>
            </a:r>
          </a:p>
          <a:p>
            <a:pPr marL="2005013" lvl="1" indent="-182563"/>
            <a:r>
              <a:rPr lang="en-US" dirty="0" smtClean="0"/>
              <a:t>Does every document HAVE to be</a:t>
            </a:r>
            <a:br>
              <a:rPr lang="en-US" dirty="0" smtClean="0"/>
            </a:br>
            <a:r>
              <a:rPr lang="en-US" dirty="0" smtClean="0"/>
              <a:t>scanned? </a:t>
            </a:r>
          </a:p>
          <a:p>
            <a:pPr marL="2005013" lvl="1" indent="-182563"/>
            <a:r>
              <a:rPr lang="en-US" dirty="0" smtClean="0"/>
              <a:t>Ex. How many people are </a:t>
            </a:r>
            <a:r>
              <a:rPr lang="en-US" dirty="0"/>
              <a:t/>
            </a:r>
            <a:br>
              <a:rPr lang="en-US" dirty="0"/>
            </a:br>
            <a:r>
              <a:rPr lang="en-US" dirty="0" smtClean="0"/>
              <a:t>actually using scanned </a:t>
            </a:r>
            <a:br>
              <a:rPr lang="en-US" dirty="0" smtClean="0"/>
            </a:br>
            <a:r>
              <a:rPr lang="en-US" dirty="0" smtClean="0"/>
              <a:t>site feasibility documentation</a:t>
            </a:r>
            <a:br>
              <a:rPr lang="en-US" dirty="0" smtClean="0"/>
            </a:br>
            <a:r>
              <a:rPr lang="en-US" dirty="0" smtClean="0"/>
              <a:t>again after collection??</a:t>
            </a:r>
            <a:br>
              <a:rPr lang="en-US" dirty="0" smtClean="0"/>
            </a:br>
            <a:endParaRPr lang="en-US" dirty="0" smtClean="0"/>
          </a:p>
          <a:p>
            <a:pPr marL="1704975"/>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Quick &amp; easy Target: </a:t>
            </a:r>
            <a:r>
              <a:rPr lang="en-US" dirty="0" smtClean="0">
                <a:solidFill>
                  <a:srgbClr val="FFFF00"/>
                </a:solidFill>
              </a:rPr>
              <a:t>scanning</a:t>
            </a:r>
            <a:endParaRPr lang="en-US" dirty="0">
              <a:solidFill>
                <a:srgbClr val="FFFF00"/>
              </a:solidFill>
            </a:endParaRPr>
          </a:p>
        </p:txBody>
      </p:sp>
      <p:pic>
        <p:nvPicPr>
          <p:cNvPr id="5" name="Picture 5" descr="C:\Users\Mulcahy Consulting\AppData\Local\Microsoft\Windows\Temporary Internet Files\Content.IE5\QOPPA7BV\MC9003667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349" y="2849790"/>
            <a:ext cx="1060084" cy="555502"/>
          </a:xfrm>
          <a:prstGeom prst="rect">
            <a:avLst/>
          </a:prstGeom>
          <a:noFill/>
          <a:extLst>
            <a:ext uri="{909E8E84-426E-40DD-AFC4-6F175D3DCCD1}">
              <a14:hiddenFill xmlns:a14="http://schemas.microsoft.com/office/drawing/2010/main">
                <a:solidFill>
                  <a:srgbClr val="FFFFFF"/>
                </a:solidFill>
              </a14:hiddenFill>
            </a:ext>
          </a:extLst>
        </p:spPr>
      </p:pic>
      <p:sp>
        <p:nvSpPr>
          <p:cNvPr id="6" name="Document"/>
          <p:cNvSpPr>
            <a:spLocks noEditPoints="1" noChangeArrowheads="1"/>
          </p:cNvSpPr>
          <p:nvPr/>
        </p:nvSpPr>
        <p:spPr bwMode="auto">
          <a:xfrm>
            <a:off x="644297" y="3262121"/>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P</a:t>
            </a:r>
            <a:endParaRPr lang="en-US" dirty="0"/>
          </a:p>
        </p:txBody>
      </p:sp>
      <p:sp>
        <p:nvSpPr>
          <p:cNvPr id="7" name="Document"/>
          <p:cNvSpPr>
            <a:spLocks noEditPoints="1" noChangeArrowheads="1"/>
          </p:cNvSpPr>
          <p:nvPr/>
        </p:nvSpPr>
        <p:spPr bwMode="auto">
          <a:xfrm>
            <a:off x="2859433" y="2286000"/>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E</a:t>
            </a:r>
            <a:endParaRPr lang="en-US" dirty="0"/>
          </a:p>
        </p:txBody>
      </p:sp>
      <p:sp>
        <p:nvSpPr>
          <p:cNvPr id="8" name="Curved Down Arrow 7"/>
          <p:cNvSpPr/>
          <p:nvPr/>
        </p:nvSpPr>
        <p:spPr>
          <a:xfrm rot="8710698">
            <a:off x="2714123" y="3187292"/>
            <a:ext cx="457200" cy="15435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p:cNvSpPr/>
          <p:nvPr/>
        </p:nvSpPr>
        <p:spPr>
          <a:xfrm rot="19835646">
            <a:off x="1343000" y="3545563"/>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399" t="37702" r="25074" b="18706"/>
          <a:stretch/>
        </p:blipFill>
        <p:spPr bwMode="auto">
          <a:xfrm>
            <a:off x="6199236" y="5167853"/>
            <a:ext cx="2831690" cy="1594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p:cNvCxnSpPr/>
          <p:nvPr/>
        </p:nvCxnSpPr>
        <p:spPr>
          <a:xfrm flipH="1">
            <a:off x="7010400" y="4724400"/>
            <a:ext cx="604681" cy="68579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713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2162175"/>
            <a:r>
              <a:rPr lang="en-US" dirty="0" smtClean="0"/>
              <a:t>Cut use of email and </a:t>
            </a:r>
            <a:r>
              <a:rPr lang="en-US" dirty="0"/>
              <a:t>unofficial collaboration </a:t>
            </a:r>
            <a:r>
              <a:rPr lang="en-US" dirty="0" smtClean="0"/>
              <a:t>sites as document exchange vehicles.</a:t>
            </a:r>
          </a:p>
          <a:p>
            <a:pPr marL="2436495" lvl="1"/>
            <a:endParaRPr lang="en-US" dirty="0" smtClean="0"/>
          </a:p>
          <a:p>
            <a:pPr marL="2436495" lvl="1"/>
            <a:r>
              <a:rPr lang="en-US" dirty="0" smtClean="0"/>
              <a:t>Establish </a:t>
            </a:r>
            <a:r>
              <a:rPr lang="en-US" dirty="0"/>
              <a:t>process to exchange TMF content and electronic signature with CROs, vendors, and investigative sites electronically</a:t>
            </a:r>
          </a:p>
          <a:p>
            <a:pPr marL="2436495" lvl="1"/>
            <a:r>
              <a:rPr lang="en-US" dirty="0" smtClean="0"/>
              <a:t>Use cloud-based eTMF with or without validated </a:t>
            </a:r>
            <a:r>
              <a:rPr lang="en-US" dirty="0"/>
              <a:t>portal linked to eTMF</a:t>
            </a:r>
          </a:p>
          <a:p>
            <a:pPr marL="1933575"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Quick &amp; easy Target: </a:t>
            </a:r>
            <a:r>
              <a:rPr lang="en-US" dirty="0" smtClean="0">
                <a:solidFill>
                  <a:srgbClr val="FFFF00"/>
                </a:solidFill>
              </a:rPr>
              <a:t>Email</a:t>
            </a:r>
            <a:endParaRPr lang="en-US" dirty="0">
              <a:solidFill>
                <a:srgbClr val="FFFF00"/>
              </a:solidFill>
            </a:endParaRPr>
          </a:p>
        </p:txBody>
      </p:sp>
      <p:pic>
        <p:nvPicPr>
          <p:cNvPr id="14" name="Picture 3" descr="C:\Users\Mulcahy Consulting\AppData\Local\Microsoft\Windows\Temporary Internet Files\Content.IE5\SKGIHAF7\MC900432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435" y="2582447"/>
            <a:ext cx="1030287" cy="10302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Mulcahy Consulting\AppData\Local\Microsoft\Windows\Temporary Internet Files\Content.IE5\QOPPA7BV\MC9003111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285165"/>
            <a:ext cx="663319" cy="602755"/>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rot="7340099">
            <a:off x="1127221" y="3872814"/>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descr="C:\Users\Mulcahy Consulting\AppData\Local\Microsoft\Windows\Temporary Internet Files\Content.IE5\SKGIHAF7\MC900432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50" y="546085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Document"/>
          <p:cNvSpPr>
            <a:spLocks noEditPoints="1" noChangeArrowheads="1"/>
          </p:cNvSpPr>
          <p:nvPr/>
        </p:nvSpPr>
        <p:spPr bwMode="auto">
          <a:xfrm>
            <a:off x="3271620" y="5584603"/>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P</a:t>
            </a:r>
            <a:endParaRPr lang="en-US" dirty="0"/>
          </a:p>
        </p:txBody>
      </p:sp>
      <p:pic>
        <p:nvPicPr>
          <p:cNvPr id="19" name="Picture 7" descr="C:\Users\Mulcahy Consulting\AppData\Local\Microsoft\Windows\Temporary Internet Files\Content.IE5\QOPPA7BV\MC90021202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5475" y="5625891"/>
            <a:ext cx="643957" cy="584320"/>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rot="5400000">
            <a:off x="809374" y="5142188"/>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1455111" y="5926596"/>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713383" y="5918051"/>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399" t="37702" r="25074" b="18706"/>
          <a:stretch/>
        </p:blipFill>
        <p:spPr bwMode="auto">
          <a:xfrm>
            <a:off x="6199236" y="5167853"/>
            <a:ext cx="2831690" cy="1594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3" name="Straight Arrow Connector 22"/>
          <p:cNvCxnSpPr/>
          <p:nvPr/>
        </p:nvCxnSpPr>
        <p:spPr>
          <a:xfrm flipH="1">
            <a:off x="7467600" y="4240311"/>
            <a:ext cx="1241032" cy="173566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172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43185"/>
          </a:xfrm>
        </p:spPr>
        <p:txBody>
          <a:bodyPr>
            <a:normAutofit/>
          </a:bodyPr>
          <a:lstStyle/>
          <a:p>
            <a:pPr marL="849313"/>
            <a:endParaRPr lang="en-US" dirty="0" smtClean="0"/>
          </a:p>
          <a:p>
            <a:pPr marL="849313"/>
            <a:r>
              <a:rPr lang="en-US" dirty="0" smtClean="0"/>
              <a:t>Stop sending paper TMF content by air</a:t>
            </a:r>
          </a:p>
          <a:p>
            <a:pPr marL="1123633" lvl="1"/>
            <a:r>
              <a:rPr lang="en-US" dirty="0" smtClean="0"/>
              <a:t>$$$ to pay for transport</a:t>
            </a:r>
          </a:p>
          <a:p>
            <a:pPr marL="1123633" lvl="1"/>
            <a:r>
              <a:rPr lang="en-US" dirty="0" smtClean="0"/>
              <a:t>$$$ and time for preparers to prepare</a:t>
            </a:r>
          </a:p>
          <a:p>
            <a:pPr marL="1123633" lvl="1"/>
            <a:r>
              <a:rPr lang="en-US" dirty="0" smtClean="0"/>
              <a:t>$$$ and time for receivers to </a:t>
            </a:r>
            <a:r>
              <a:rPr lang="en-US" dirty="0"/>
              <a:t>receive</a:t>
            </a:r>
          </a:p>
          <a:p>
            <a:pPr marL="849313"/>
            <a:endParaRPr lang="en-US" dirty="0" smtClean="0"/>
          </a:p>
          <a:p>
            <a:pPr marL="849313"/>
            <a:endParaRPr lang="en-US" dirty="0"/>
          </a:p>
          <a:p>
            <a:pPr marL="466725" indent="-182563"/>
            <a:r>
              <a:rPr lang="en-US" dirty="0" smtClean="0"/>
              <a:t>ROI easily calculated if transport </a:t>
            </a:r>
            <a:br>
              <a:rPr lang="en-US" dirty="0" smtClean="0"/>
            </a:br>
            <a:r>
              <a:rPr lang="en-US" dirty="0" smtClean="0"/>
              <a:t>costs are replaced with the “send” </a:t>
            </a:r>
            <a:br>
              <a:rPr lang="en-US" dirty="0" smtClean="0"/>
            </a:br>
            <a:r>
              <a:rPr lang="en-US" dirty="0" smtClean="0"/>
              <a:t>button</a:t>
            </a:r>
            <a:r>
              <a:rPr lang="en-US" dirty="0"/>
              <a:t> </a:t>
            </a:r>
            <a:r>
              <a:rPr lang="en-US" dirty="0" smtClean="0"/>
              <a:t>within an eTMF system or portal</a:t>
            </a:r>
          </a:p>
          <a:p>
            <a:pPr marL="808038" lvl="1" indent="-182563"/>
            <a:r>
              <a:rPr lang="en-US" dirty="0" smtClean="0"/>
              <a:t>50 sites </a:t>
            </a:r>
            <a:r>
              <a:rPr lang="en-US" dirty="0"/>
              <a:t>X</a:t>
            </a:r>
            <a:r>
              <a:rPr lang="en-US" dirty="0" smtClean="0"/>
              <a:t> 10 shipments/year</a:t>
            </a:r>
            <a:br>
              <a:rPr lang="en-US" dirty="0" smtClean="0"/>
            </a:br>
            <a:r>
              <a:rPr lang="en-US" dirty="0" smtClean="0"/>
              <a:t>$20 per shipment= $10K in transport costs</a:t>
            </a:r>
          </a:p>
          <a:p>
            <a:pPr marL="808038" lvl="1" indent="-182563"/>
            <a:r>
              <a:rPr lang="en-US" dirty="0" smtClean="0"/>
              <a:t>Easily scalable</a:t>
            </a:r>
            <a:br>
              <a:rPr lang="en-US" dirty="0" smtClean="0"/>
            </a:br>
            <a:endParaRPr lang="en-US" dirty="0"/>
          </a:p>
        </p:txBody>
      </p:sp>
      <p:sp>
        <p:nvSpPr>
          <p:cNvPr id="3" name="Title 2"/>
          <p:cNvSpPr>
            <a:spLocks noGrp="1"/>
          </p:cNvSpPr>
          <p:nvPr>
            <p:ph type="title"/>
          </p:nvPr>
        </p:nvSpPr>
        <p:spPr/>
        <p:txBody>
          <a:bodyPr/>
          <a:lstStyle/>
          <a:p>
            <a:r>
              <a:rPr lang="en-US" dirty="0" smtClean="0"/>
              <a:t>Quick &amp; easy Target: </a:t>
            </a:r>
            <a:r>
              <a:rPr lang="en-US" dirty="0" smtClean="0">
                <a:solidFill>
                  <a:srgbClr val="FFFF00"/>
                </a:solidFill>
              </a:rPr>
              <a:t>shipping</a:t>
            </a:r>
            <a:endParaRPr lang="en-US" dirty="0">
              <a:solidFill>
                <a:srgbClr val="FFFF00"/>
              </a:solidFill>
            </a:endParaRPr>
          </a:p>
        </p:txBody>
      </p:sp>
      <p:pic>
        <p:nvPicPr>
          <p:cNvPr id="10" name="Picture 2" descr="C:\Users\Mulcahy Consulting\AppData\Local\Microsoft\Windows\Temporary Internet Files\Content.IE5\QOPPA7BV\MC9003886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5985" y="3617171"/>
            <a:ext cx="848748" cy="759718"/>
          </a:xfrm>
          <a:prstGeom prst="rect">
            <a:avLst/>
          </a:prstGeom>
          <a:noFill/>
          <a:extLst>
            <a:ext uri="{909E8E84-426E-40DD-AFC4-6F175D3DCCD1}">
              <a14:hiddenFill xmlns:a14="http://schemas.microsoft.com/office/drawing/2010/main">
                <a:solidFill>
                  <a:srgbClr val="FFFFFF"/>
                </a:solidFill>
              </a14:hiddenFill>
            </a:ext>
          </a:extLst>
        </p:spPr>
      </p:pic>
      <p:sp>
        <p:nvSpPr>
          <p:cNvPr id="11" name="Document"/>
          <p:cNvSpPr>
            <a:spLocks noEditPoints="1" noChangeArrowheads="1"/>
          </p:cNvSpPr>
          <p:nvPr/>
        </p:nvSpPr>
        <p:spPr bwMode="auto">
          <a:xfrm>
            <a:off x="5226671" y="4171528"/>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P</a:t>
            </a:r>
            <a:endParaRPr lang="en-US" dirty="0"/>
          </a:p>
        </p:txBody>
      </p:sp>
      <p:sp>
        <p:nvSpPr>
          <p:cNvPr id="12" name="TextBox 11"/>
          <p:cNvSpPr txBox="1"/>
          <p:nvPr/>
        </p:nvSpPr>
        <p:spPr>
          <a:xfrm>
            <a:off x="6947969" y="4240311"/>
            <a:ext cx="1583687" cy="646331"/>
          </a:xfrm>
          <a:prstGeom prst="rect">
            <a:avLst/>
          </a:prstGeom>
          <a:noFill/>
        </p:spPr>
        <p:txBody>
          <a:bodyPr wrap="square" rtlCol="0">
            <a:spAutoFit/>
          </a:bodyPr>
          <a:lstStyle/>
          <a:p>
            <a:r>
              <a:rPr lang="en-US" dirty="0" smtClean="0">
                <a:solidFill>
                  <a:schemeClr val="tx2"/>
                </a:solidFill>
              </a:rPr>
              <a:t>TMF at CRO</a:t>
            </a:r>
            <a:br>
              <a:rPr lang="en-US" dirty="0" smtClean="0">
                <a:solidFill>
                  <a:schemeClr val="tx2"/>
                </a:solidFill>
              </a:rPr>
            </a:br>
            <a:r>
              <a:rPr lang="en-US" dirty="0" smtClean="0">
                <a:solidFill>
                  <a:schemeClr val="tx2"/>
                </a:solidFill>
              </a:rPr>
              <a:t>or ISF at Site</a:t>
            </a:r>
            <a:endParaRPr lang="en-US" dirty="0">
              <a:solidFill>
                <a:schemeClr val="tx2"/>
              </a:solidFill>
            </a:endParaRPr>
          </a:p>
        </p:txBody>
      </p:sp>
      <p:sp>
        <p:nvSpPr>
          <p:cNvPr id="13" name="Right Arrow 12"/>
          <p:cNvSpPr/>
          <p:nvPr/>
        </p:nvSpPr>
        <p:spPr>
          <a:xfrm>
            <a:off x="5936993" y="4413119"/>
            <a:ext cx="1043627" cy="6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399" t="37702" r="25074" b="18706"/>
          <a:stretch/>
        </p:blipFill>
        <p:spPr bwMode="auto">
          <a:xfrm>
            <a:off x="6199236" y="5167853"/>
            <a:ext cx="2831690" cy="1594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8558976" y="4240311"/>
            <a:ext cx="149656" cy="116988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Curved Up Arrow 3"/>
          <p:cNvSpPr/>
          <p:nvPr/>
        </p:nvSpPr>
        <p:spPr>
          <a:xfrm rot="6557751">
            <a:off x="-245571" y="3597914"/>
            <a:ext cx="2048923" cy="4364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3776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4826"/>
            <a:ext cx="8407893" cy="5138930"/>
          </a:xfrm>
        </p:spPr>
        <p:txBody>
          <a:bodyPr>
            <a:normAutofit/>
          </a:bodyPr>
          <a:lstStyle/>
          <a:p>
            <a:r>
              <a:rPr lang="en-US" dirty="0" smtClean="0"/>
              <a:t>Rethink how a typically paper TMF document with a wet-ink signature component could be created and finalized?</a:t>
            </a:r>
          </a:p>
          <a:p>
            <a:pPr lvl="2"/>
            <a:r>
              <a:rPr lang="en-US" sz="1800" dirty="0" smtClean="0"/>
              <a:t>The Clinical Trial Agreement - critical to timelines</a:t>
            </a:r>
          </a:p>
        </p:txBody>
      </p:sp>
      <p:sp>
        <p:nvSpPr>
          <p:cNvPr id="3" name="Title 2"/>
          <p:cNvSpPr>
            <a:spLocks noGrp="1"/>
          </p:cNvSpPr>
          <p:nvPr>
            <p:ph type="title"/>
          </p:nvPr>
        </p:nvSpPr>
        <p:spPr>
          <a:xfrm>
            <a:off x="381000" y="355847"/>
            <a:ext cx="8534400" cy="1054394"/>
          </a:xfrm>
        </p:spPr>
        <p:txBody>
          <a:bodyPr/>
          <a:lstStyle/>
          <a:p>
            <a:r>
              <a:rPr lang="en-US" dirty="0" smtClean="0"/>
              <a:t>What could one rethought </a:t>
            </a:r>
            <a:br>
              <a:rPr lang="en-US" dirty="0" smtClean="0"/>
            </a:br>
            <a:r>
              <a:rPr lang="en-US" dirty="0" smtClean="0"/>
              <a:t>Process Look like?</a:t>
            </a:r>
            <a:endParaRPr lang="en-US" dirty="0"/>
          </a:p>
        </p:txBody>
      </p:sp>
      <p:pic>
        <p:nvPicPr>
          <p:cNvPr id="6" name="Picture 3" descr="C:\Users\Mulcahy Consulting\AppData\Local\Microsoft\Windows\Temporary Internet Files\Content.IE5\SKGIHAF7\MC90043264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089" y="3033197"/>
            <a:ext cx="620044" cy="620044"/>
          </a:xfrm>
          <a:prstGeom prst="rect">
            <a:avLst/>
          </a:prstGeom>
          <a:noFill/>
          <a:extLst>
            <a:ext uri="{909E8E84-426E-40DD-AFC4-6F175D3DCCD1}">
              <a14:hiddenFill xmlns:a14="http://schemas.microsoft.com/office/drawing/2010/main">
                <a:solidFill>
                  <a:srgbClr val="FFFFFF"/>
                </a:solidFill>
              </a14:hiddenFill>
            </a:ext>
          </a:extLst>
        </p:spPr>
      </p:pic>
      <p:sp>
        <p:nvSpPr>
          <p:cNvPr id="4" name="phone3"/>
          <p:cNvSpPr>
            <a:spLocks noEditPoints="1" noChangeArrowheads="1"/>
          </p:cNvSpPr>
          <p:nvPr/>
        </p:nvSpPr>
        <p:spPr bwMode="auto">
          <a:xfrm>
            <a:off x="2281992" y="3705036"/>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879696" y="3313876"/>
            <a:ext cx="748221" cy="824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1100" dirty="0" smtClean="0">
                <a:solidFill>
                  <a:schemeClr val="tx1">
                    <a:lumMod val="50000"/>
                    <a:lumOff val="50000"/>
                  </a:schemeClr>
                </a:solidFill>
              </a:rPr>
              <a:t>CRO </a:t>
            </a:r>
            <a:endParaRPr lang="en-US" sz="1100" dirty="0">
              <a:solidFill>
                <a:schemeClr val="tx1">
                  <a:lumMod val="50000"/>
                  <a:lumOff val="50000"/>
                </a:schemeClr>
              </a:solidFill>
            </a:endParaRPr>
          </a:p>
        </p:txBody>
      </p:sp>
      <p:pic>
        <p:nvPicPr>
          <p:cNvPr id="11" name="Picture 10" descr="Icons_PPT_B-Gray_Business+Docto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733" y="3448534"/>
            <a:ext cx="344145" cy="344145"/>
          </a:xfrm>
          <a:prstGeom prst="rect">
            <a:avLst/>
          </a:prstGeom>
        </p:spPr>
      </p:pic>
      <p:sp>
        <p:nvSpPr>
          <p:cNvPr id="12" name="Rectangle 11"/>
          <p:cNvSpPr/>
          <p:nvPr/>
        </p:nvSpPr>
        <p:spPr>
          <a:xfrm>
            <a:off x="5015568" y="3313876"/>
            <a:ext cx="748221" cy="824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ctr"/>
            <a:r>
              <a:rPr lang="en-US" sz="1100" dirty="0" smtClean="0">
                <a:solidFill>
                  <a:schemeClr val="tx1">
                    <a:lumMod val="50000"/>
                    <a:lumOff val="50000"/>
                  </a:schemeClr>
                </a:solidFill>
              </a:rPr>
              <a:t>SITES</a:t>
            </a:r>
            <a:endParaRPr lang="en-US" sz="1100" dirty="0">
              <a:solidFill>
                <a:schemeClr val="tx1">
                  <a:lumMod val="50000"/>
                  <a:lumOff val="50000"/>
                </a:schemeClr>
              </a:solidFill>
            </a:endParaRPr>
          </a:p>
        </p:txBody>
      </p:sp>
      <p:grpSp>
        <p:nvGrpSpPr>
          <p:cNvPr id="13" name="Group 12"/>
          <p:cNvGrpSpPr/>
          <p:nvPr/>
        </p:nvGrpSpPr>
        <p:grpSpPr>
          <a:xfrm>
            <a:off x="5160450" y="3619701"/>
            <a:ext cx="486426" cy="434115"/>
            <a:chOff x="7827209" y="2428618"/>
            <a:chExt cx="783391" cy="769062"/>
          </a:xfrm>
        </p:grpSpPr>
        <p:pic>
          <p:nvPicPr>
            <p:cNvPr id="14" name="Picture 13"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209" y="2428618"/>
              <a:ext cx="378280" cy="378280"/>
            </a:xfrm>
            <a:prstGeom prst="rect">
              <a:avLst/>
            </a:prstGeom>
          </p:spPr>
        </p:pic>
        <p:pic>
          <p:nvPicPr>
            <p:cNvPr id="15" name="Picture 14"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6735" y="2428618"/>
              <a:ext cx="378280" cy="378280"/>
            </a:xfrm>
            <a:prstGeom prst="rect">
              <a:avLst/>
            </a:prstGeom>
          </p:spPr>
        </p:pic>
        <p:pic>
          <p:nvPicPr>
            <p:cNvPr id="16" name="Picture 15"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209" y="2819400"/>
              <a:ext cx="378280" cy="378280"/>
            </a:xfrm>
            <a:prstGeom prst="rect">
              <a:avLst/>
            </a:prstGeom>
          </p:spPr>
        </p:pic>
        <p:pic>
          <p:nvPicPr>
            <p:cNvPr id="17" name="Picture 16"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2320" y="2819400"/>
              <a:ext cx="378280" cy="378280"/>
            </a:xfrm>
            <a:prstGeom prst="rect">
              <a:avLst/>
            </a:prstGeom>
          </p:spPr>
        </p:pic>
      </p:grpSp>
      <p:pic>
        <p:nvPicPr>
          <p:cNvPr id="22" name="Picture 2" descr="C:\Users\Mulcahy Consulting\AppData\Local\Microsoft\Windows\Temporary Internet Files\Content.IE5\QOPPA7BV\MC9003886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8148" y="4969928"/>
            <a:ext cx="483640" cy="43290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28600" y="3285256"/>
            <a:ext cx="748221" cy="824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1000" dirty="0" smtClean="0">
                <a:solidFill>
                  <a:schemeClr val="tx1">
                    <a:lumMod val="50000"/>
                    <a:lumOff val="50000"/>
                  </a:schemeClr>
                </a:solidFill>
              </a:rPr>
              <a:t>SPONSOR</a:t>
            </a:r>
            <a:endParaRPr lang="en-US" sz="1000" dirty="0">
              <a:solidFill>
                <a:schemeClr val="tx1">
                  <a:lumMod val="50000"/>
                  <a:lumOff val="50000"/>
                </a:schemeClr>
              </a:solidFill>
            </a:endParaRPr>
          </a:p>
        </p:txBody>
      </p:sp>
      <p:pic>
        <p:nvPicPr>
          <p:cNvPr id="24" name="Picture 23" descr="Icons_PPT_B-Gray_Businessmen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839" y="3468807"/>
            <a:ext cx="260335" cy="260335"/>
          </a:xfrm>
          <a:prstGeom prst="rect">
            <a:avLst/>
          </a:prstGeom>
        </p:spPr>
      </p:pic>
      <p:pic>
        <p:nvPicPr>
          <p:cNvPr id="25" name="Picture 8" descr="C:\Users\Mulcahy Consulting\AppData\Local\Microsoft\Windows\Temporary Internet Files\Content.IE5\QOPPA7BV\MC90031116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7516" y="3034319"/>
            <a:ext cx="585230" cy="531796"/>
          </a:xfrm>
          <a:prstGeom prst="rect">
            <a:avLst/>
          </a:prstGeom>
          <a:noFill/>
          <a:extLst>
            <a:ext uri="{909E8E84-426E-40DD-AFC4-6F175D3DCCD1}">
              <a14:hiddenFill xmlns:a14="http://schemas.microsoft.com/office/drawing/2010/main">
                <a:solidFill>
                  <a:srgbClr val="FFFFFF"/>
                </a:solidFill>
              </a14:hiddenFill>
            </a:ext>
          </a:extLst>
        </p:spPr>
      </p:pic>
      <p:sp>
        <p:nvSpPr>
          <p:cNvPr id="27" name="Document"/>
          <p:cNvSpPr>
            <a:spLocks noEditPoints="1" noChangeArrowheads="1"/>
          </p:cNvSpPr>
          <p:nvPr/>
        </p:nvSpPr>
        <p:spPr bwMode="auto">
          <a:xfrm>
            <a:off x="1095821" y="3739267"/>
            <a:ext cx="434644" cy="56127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E</a:t>
            </a:r>
            <a:endParaRPr lang="en-US" dirty="0"/>
          </a:p>
        </p:txBody>
      </p:sp>
      <p:sp>
        <p:nvSpPr>
          <p:cNvPr id="31" name="Right Arrow 30"/>
          <p:cNvSpPr/>
          <p:nvPr/>
        </p:nvSpPr>
        <p:spPr>
          <a:xfrm>
            <a:off x="1662412" y="3590209"/>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1662412" y="3753985"/>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hone3"/>
          <p:cNvSpPr>
            <a:spLocks noEditPoints="1" noChangeArrowheads="1"/>
          </p:cNvSpPr>
          <p:nvPr/>
        </p:nvSpPr>
        <p:spPr bwMode="auto">
          <a:xfrm>
            <a:off x="4362469" y="3707308"/>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 name="Picture 8" descr="C:\Users\Mulcahy Consulting\AppData\Local\Microsoft\Windows\Temporary Internet Files\Content.IE5\QOPPA7BV\MC90031116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7993" y="3036591"/>
            <a:ext cx="585230" cy="531796"/>
          </a:xfrm>
          <a:prstGeom prst="rect">
            <a:avLst/>
          </a:prstGeom>
          <a:noFill/>
          <a:extLst>
            <a:ext uri="{909E8E84-426E-40DD-AFC4-6F175D3DCCD1}">
              <a14:hiddenFill xmlns:a14="http://schemas.microsoft.com/office/drawing/2010/main">
                <a:solidFill>
                  <a:srgbClr val="FFFFFF"/>
                </a:solidFill>
              </a14:hiddenFill>
            </a:ext>
          </a:extLst>
        </p:spPr>
      </p:pic>
      <p:sp>
        <p:nvSpPr>
          <p:cNvPr id="35" name="Right Arrow 34"/>
          <p:cNvSpPr/>
          <p:nvPr/>
        </p:nvSpPr>
        <p:spPr>
          <a:xfrm>
            <a:off x="3742889" y="3592481"/>
            <a:ext cx="515143" cy="49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0800000">
            <a:off x="3742889" y="3756257"/>
            <a:ext cx="515143" cy="49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8600" y="4482152"/>
            <a:ext cx="1258762" cy="338554"/>
          </a:xfrm>
          <a:prstGeom prst="rect">
            <a:avLst/>
          </a:prstGeom>
          <a:noFill/>
          <a:ln>
            <a:solidFill>
              <a:schemeClr val="accent1"/>
            </a:solidFill>
          </a:ln>
        </p:spPr>
        <p:txBody>
          <a:bodyPr wrap="square" rtlCol="0">
            <a:spAutoFit/>
          </a:bodyPr>
          <a:lstStyle/>
          <a:p>
            <a:pPr algn="ctr"/>
            <a:r>
              <a:rPr lang="en-US" sz="1600" dirty="0" smtClean="0">
                <a:solidFill>
                  <a:schemeClr val="tx2"/>
                </a:solidFill>
              </a:rPr>
              <a:t>Creation    </a:t>
            </a:r>
            <a:endParaRPr lang="en-US" sz="1600" dirty="0">
              <a:solidFill>
                <a:schemeClr val="tx2"/>
              </a:solidFill>
            </a:endParaRPr>
          </a:p>
        </p:txBody>
      </p:sp>
      <p:sp>
        <p:nvSpPr>
          <p:cNvPr id="38" name="TextBox 37"/>
          <p:cNvSpPr txBox="1"/>
          <p:nvPr/>
        </p:nvSpPr>
        <p:spPr>
          <a:xfrm>
            <a:off x="1662413" y="4473236"/>
            <a:ext cx="4179076" cy="338554"/>
          </a:xfrm>
          <a:prstGeom prst="rect">
            <a:avLst/>
          </a:prstGeom>
          <a:noFill/>
          <a:ln>
            <a:solidFill>
              <a:schemeClr val="accent1"/>
            </a:solidFill>
          </a:ln>
        </p:spPr>
        <p:txBody>
          <a:bodyPr wrap="square" rtlCol="0">
            <a:spAutoFit/>
          </a:bodyPr>
          <a:lstStyle/>
          <a:p>
            <a:pPr algn="ctr"/>
            <a:r>
              <a:rPr lang="en-US" sz="1600" dirty="0" smtClean="0">
                <a:solidFill>
                  <a:schemeClr val="tx2"/>
                </a:solidFill>
              </a:rPr>
              <a:t>Negotiation</a:t>
            </a:r>
            <a:endParaRPr lang="en-US" sz="1600" dirty="0">
              <a:solidFill>
                <a:schemeClr val="tx2"/>
              </a:solidFill>
            </a:endParaRPr>
          </a:p>
        </p:txBody>
      </p:sp>
      <p:sp>
        <p:nvSpPr>
          <p:cNvPr id="40" name="TextBox 39"/>
          <p:cNvSpPr txBox="1"/>
          <p:nvPr/>
        </p:nvSpPr>
        <p:spPr>
          <a:xfrm>
            <a:off x="984896" y="6248400"/>
            <a:ext cx="6287214" cy="338554"/>
          </a:xfrm>
          <a:prstGeom prst="rect">
            <a:avLst/>
          </a:prstGeom>
          <a:noFill/>
          <a:ln>
            <a:solidFill>
              <a:schemeClr val="accent1"/>
            </a:solidFill>
          </a:ln>
        </p:spPr>
        <p:txBody>
          <a:bodyPr wrap="square" rtlCol="0">
            <a:spAutoFit/>
          </a:bodyPr>
          <a:lstStyle/>
          <a:p>
            <a:pPr algn="ctr"/>
            <a:r>
              <a:rPr lang="en-US" sz="1600" dirty="0" smtClean="0">
                <a:solidFill>
                  <a:schemeClr val="tx2"/>
                </a:solidFill>
              </a:rPr>
              <a:t>Wet-ink Signature</a:t>
            </a:r>
            <a:endParaRPr lang="en-US" sz="1600" dirty="0">
              <a:solidFill>
                <a:schemeClr val="tx2"/>
              </a:solidFill>
            </a:endParaRPr>
          </a:p>
        </p:txBody>
      </p:sp>
      <p:sp>
        <p:nvSpPr>
          <p:cNvPr id="42" name="Rectangle 41"/>
          <p:cNvSpPr/>
          <p:nvPr/>
        </p:nvSpPr>
        <p:spPr>
          <a:xfrm>
            <a:off x="984896" y="5144980"/>
            <a:ext cx="748221" cy="824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1100" dirty="0" smtClean="0">
                <a:solidFill>
                  <a:schemeClr val="tx1">
                    <a:lumMod val="50000"/>
                    <a:lumOff val="50000"/>
                  </a:schemeClr>
                </a:solidFill>
              </a:rPr>
              <a:t>CRO </a:t>
            </a:r>
            <a:endParaRPr lang="en-US" sz="1100" dirty="0">
              <a:solidFill>
                <a:schemeClr val="tx1">
                  <a:lumMod val="50000"/>
                  <a:lumOff val="50000"/>
                </a:schemeClr>
              </a:solidFill>
            </a:endParaRPr>
          </a:p>
        </p:txBody>
      </p:sp>
      <p:pic>
        <p:nvPicPr>
          <p:cNvPr id="43" name="Picture 42" descr="Icons_PPT_B-Gray_Business+Docto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933" y="5279638"/>
            <a:ext cx="344145" cy="344145"/>
          </a:xfrm>
          <a:prstGeom prst="rect">
            <a:avLst/>
          </a:prstGeom>
        </p:spPr>
      </p:pic>
      <p:sp>
        <p:nvSpPr>
          <p:cNvPr id="44" name="Rectangle 43"/>
          <p:cNvSpPr/>
          <p:nvPr/>
        </p:nvSpPr>
        <p:spPr>
          <a:xfrm>
            <a:off x="4339538" y="5186165"/>
            <a:ext cx="748221" cy="824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ctr"/>
            <a:r>
              <a:rPr lang="en-US" sz="1100" dirty="0" smtClean="0">
                <a:solidFill>
                  <a:schemeClr val="tx1">
                    <a:lumMod val="50000"/>
                    <a:lumOff val="50000"/>
                  </a:schemeClr>
                </a:solidFill>
              </a:rPr>
              <a:t>SITES</a:t>
            </a:r>
            <a:endParaRPr lang="en-US" sz="1100" dirty="0">
              <a:solidFill>
                <a:schemeClr val="tx1">
                  <a:lumMod val="50000"/>
                  <a:lumOff val="50000"/>
                </a:schemeClr>
              </a:solidFill>
            </a:endParaRPr>
          </a:p>
        </p:txBody>
      </p:sp>
      <p:grpSp>
        <p:nvGrpSpPr>
          <p:cNvPr id="45" name="Group 44"/>
          <p:cNvGrpSpPr/>
          <p:nvPr/>
        </p:nvGrpSpPr>
        <p:grpSpPr>
          <a:xfrm>
            <a:off x="4484420" y="5491990"/>
            <a:ext cx="486426" cy="434115"/>
            <a:chOff x="7827209" y="2428618"/>
            <a:chExt cx="783391" cy="769062"/>
          </a:xfrm>
        </p:grpSpPr>
        <p:pic>
          <p:nvPicPr>
            <p:cNvPr id="46" name="Picture 45"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209" y="2428618"/>
              <a:ext cx="378280" cy="378280"/>
            </a:xfrm>
            <a:prstGeom prst="rect">
              <a:avLst/>
            </a:prstGeom>
          </p:spPr>
        </p:pic>
        <p:pic>
          <p:nvPicPr>
            <p:cNvPr id="47" name="Picture 46"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6735" y="2428618"/>
              <a:ext cx="378280" cy="378280"/>
            </a:xfrm>
            <a:prstGeom prst="rect">
              <a:avLst/>
            </a:prstGeom>
          </p:spPr>
        </p:pic>
        <p:pic>
          <p:nvPicPr>
            <p:cNvPr id="48" name="Picture 47"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209" y="2819400"/>
              <a:ext cx="378280" cy="378280"/>
            </a:xfrm>
            <a:prstGeom prst="rect">
              <a:avLst/>
            </a:prstGeom>
          </p:spPr>
        </p:pic>
        <p:pic>
          <p:nvPicPr>
            <p:cNvPr id="49" name="Picture 48" descr="Icons_PPT_Gray_Do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2320" y="2819400"/>
              <a:ext cx="378280" cy="378280"/>
            </a:xfrm>
            <a:prstGeom prst="rect">
              <a:avLst/>
            </a:prstGeom>
          </p:spPr>
        </p:pic>
      </p:grpSp>
      <p:sp>
        <p:nvSpPr>
          <p:cNvPr id="50" name="Right Arrow 49"/>
          <p:cNvSpPr/>
          <p:nvPr/>
        </p:nvSpPr>
        <p:spPr>
          <a:xfrm>
            <a:off x="1848089" y="5423585"/>
            <a:ext cx="515143" cy="49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cument"/>
          <p:cNvSpPr>
            <a:spLocks noEditPoints="1" noChangeArrowheads="1"/>
          </p:cNvSpPr>
          <p:nvPr/>
        </p:nvSpPr>
        <p:spPr bwMode="auto">
          <a:xfrm>
            <a:off x="2494869" y="5556986"/>
            <a:ext cx="434644" cy="56127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P</a:t>
            </a:r>
            <a:endParaRPr lang="en-US" dirty="0"/>
          </a:p>
        </p:txBody>
      </p:sp>
      <p:pic>
        <p:nvPicPr>
          <p:cNvPr id="52" name="Picture 7" descr="C:\Users\Mulcahy Consulting\AppData\Local\Microsoft\Windows\Temporary Internet Files\Content.IE5\QOPPA7BV\MC90021202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8061" y="4993943"/>
            <a:ext cx="509685" cy="462483"/>
          </a:xfrm>
          <a:prstGeom prst="rect">
            <a:avLst/>
          </a:prstGeom>
          <a:noFill/>
          <a:extLst>
            <a:ext uri="{909E8E84-426E-40DD-AFC4-6F175D3DCCD1}">
              <a14:hiddenFill xmlns:a14="http://schemas.microsoft.com/office/drawing/2010/main">
                <a:solidFill>
                  <a:srgbClr val="FFFFFF"/>
                </a:solidFill>
              </a14:hiddenFill>
            </a:ext>
          </a:extLst>
        </p:spPr>
      </p:pic>
      <p:sp>
        <p:nvSpPr>
          <p:cNvPr id="53" name="Right Arrow 52"/>
          <p:cNvSpPr/>
          <p:nvPr/>
        </p:nvSpPr>
        <p:spPr>
          <a:xfrm>
            <a:off x="3678536" y="5412745"/>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523889" y="5145198"/>
            <a:ext cx="748221" cy="824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1100" dirty="0" smtClean="0">
                <a:solidFill>
                  <a:schemeClr val="tx1">
                    <a:lumMod val="50000"/>
                    <a:lumOff val="50000"/>
                  </a:schemeClr>
                </a:solidFill>
              </a:rPr>
              <a:t>CRO </a:t>
            </a:r>
            <a:endParaRPr lang="en-US" sz="1100" dirty="0">
              <a:solidFill>
                <a:schemeClr val="tx1">
                  <a:lumMod val="50000"/>
                  <a:lumOff val="50000"/>
                </a:schemeClr>
              </a:solidFill>
            </a:endParaRPr>
          </a:p>
        </p:txBody>
      </p:sp>
      <p:pic>
        <p:nvPicPr>
          <p:cNvPr id="55" name="Picture 54" descr="Icons_PPT_B-Gray_Business+Docto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431" y="5321795"/>
            <a:ext cx="344145" cy="344145"/>
          </a:xfrm>
          <a:prstGeom prst="rect">
            <a:avLst/>
          </a:prstGeom>
        </p:spPr>
      </p:pic>
      <p:pic>
        <p:nvPicPr>
          <p:cNvPr id="56" name="Picture 2" descr="C:\Users\Mulcahy Consulting\AppData\Local\Microsoft\Windows\Temporary Internet Files\Content.IE5\QOPPA7BV\MC9003886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284" y="4998361"/>
            <a:ext cx="483640" cy="43290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1" descr="C:\Users\Mulcahy Consulting\AppData\Local\Microsoft\Windows\Temporary Internet Files\Content.IE5\SKGIHAF7\MC90041359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0045" y="5188239"/>
            <a:ext cx="501485" cy="52433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1" descr="C:\Users\Mulcahy Consulting\AppData\Local\Microsoft\Windows\Temporary Internet Files\Content.IE5\SKGIHAF7\MC90041359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6800" y="4957016"/>
            <a:ext cx="501485" cy="524337"/>
          </a:xfrm>
          <a:prstGeom prst="rect">
            <a:avLst/>
          </a:prstGeom>
          <a:noFill/>
          <a:extLst>
            <a:ext uri="{909E8E84-426E-40DD-AFC4-6F175D3DCCD1}">
              <a14:hiddenFill xmlns:a14="http://schemas.microsoft.com/office/drawing/2010/main">
                <a:solidFill>
                  <a:srgbClr val="FFFFFF"/>
                </a:solidFill>
              </a14:hiddenFill>
            </a:ext>
          </a:extLst>
        </p:spPr>
      </p:pic>
      <p:sp>
        <p:nvSpPr>
          <p:cNvPr id="60" name="Right Arrow 59"/>
          <p:cNvSpPr/>
          <p:nvPr/>
        </p:nvSpPr>
        <p:spPr>
          <a:xfrm>
            <a:off x="5233142" y="5442606"/>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5890518" y="5431230"/>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152403" y="3155790"/>
            <a:ext cx="2305798" cy="523220"/>
          </a:xfrm>
          <a:prstGeom prst="rect">
            <a:avLst/>
          </a:prstGeom>
          <a:noFill/>
        </p:spPr>
        <p:txBody>
          <a:bodyPr wrap="square" rtlCol="0">
            <a:spAutoFit/>
          </a:bodyPr>
          <a:lstStyle/>
          <a:p>
            <a:r>
              <a:rPr lang="en-US" sz="2800" b="1" dirty="0" smtClean="0">
                <a:solidFill>
                  <a:srgbClr val="FF0000"/>
                </a:solidFill>
              </a:rPr>
              <a:t>As-Is Process</a:t>
            </a:r>
            <a:endParaRPr lang="en-US" sz="2400" b="1" dirty="0">
              <a:solidFill>
                <a:srgbClr val="FF0000"/>
              </a:solidFill>
            </a:endParaRPr>
          </a:p>
        </p:txBody>
      </p:sp>
      <p:sp>
        <p:nvSpPr>
          <p:cNvPr id="63" name="Rectangle 62"/>
          <p:cNvSpPr/>
          <p:nvPr/>
        </p:nvSpPr>
        <p:spPr>
          <a:xfrm>
            <a:off x="8002202" y="5177977"/>
            <a:ext cx="748221" cy="824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1000" dirty="0" smtClean="0">
                <a:solidFill>
                  <a:schemeClr val="tx1">
                    <a:lumMod val="50000"/>
                    <a:lumOff val="50000"/>
                  </a:schemeClr>
                </a:solidFill>
              </a:rPr>
              <a:t>SPONSOR</a:t>
            </a:r>
            <a:endParaRPr lang="en-US" sz="1000" dirty="0">
              <a:solidFill>
                <a:schemeClr val="tx1">
                  <a:lumMod val="50000"/>
                  <a:lumOff val="50000"/>
                </a:schemeClr>
              </a:solidFill>
            </a:endParaRPr>
          </a:p>
        </p:txBody>
      </p:sp>
      <p:pic>
        <p:nvPicPr>
          <p:cNvPr id="64" name="Picture 63" descr="Icons_PPT_B-Gray_Businessmen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3441" y="5361528"/>
            <a:ext cx="260335" cy="260335"/>
          </a:xfrm>
          <a:prstGeom prst="rect">
            <a:avLst/>
          </a:prstGeom>
        </p:spPr>
      </p:pic>
      <p:pic>
        <p:nvPicPr>
          <p:cNvPr id="65" name="Picture 2" descr="C:\Users\Mulcahy Consulting\AppData\Local\Microsoft\Windows\Temporary Internet Files\Content.IE5\QOPPA7BV\MC9003886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6656" y="5040062"/>
            <a:ext cx="483640" cy="432908"/>
          </a:xfrm>
          <a:prstGeom prst="rect">
            <a:avLst/>
          </a:prstGeom>
          <a:noFill/>
          <a:extLst>
            <a:ext uri="{909E8E84-426E-40DD-AFC4-6F175D3DCCD1}">
              <a14:hiddenFill xmlns:a14="http://schemas.microsoft.com/office/drawing/2010/main">
                <a:solidFill>
                  <a:srgbClr val="FFFFFF"/>
                </a:solidFill>
              </a14:hiddenFill>
            </a:ext>
          </a:extLst>
        </p:spPr>
      </p:pic>
      <p:sp>
        <p:nvSpPr>
          <p:cNvPr id="66" name="Right Arrow 65"/>
          <p:cNvSpPr/>
          <p:nvPr/>
        </p:nvSpPr>
        <p:spPr>
          <a:xfrm>
            <a:off x="7397890" y="5472931"/>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75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easy can it be?</a:t>
            </a:r>
            <a:br>
              <a:rPr lang="en-US" dirty="0" smtClean="0"/>
            </a:br>
            <a:r>
              <a:rPr lang="en-US" sz="2400" dirty="0" smtClean="0"/>
              <a:t>Using Technology to its Fullest</a:t>
            </a:r>
            <a:endParaRPr lang="en-US" dirty="0"/>
          </a:p>
        </p:txBody>
      </p:sp>
      <p:pic>
        <p:nvPicPr>
          <p:cNvPr id="2050" name="Picture 2" descr="C:\Users\Mulcahy Consulting\AppData\Local\Microsoft\Windows\Temporary Internet Files\Content.IE5\7M94GFTO\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06456" y="1525241"/>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Magnetic Disk 3"/>
          <p:cNvSpPr/>
          <p:nvPr/>
        </p:nvSpPr>
        <p:spPr>
          <a:xfrm>
            <a:off x="3515045" y="2286000"/>
            <a:ext cx="1285555" cy="20254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15" name="Left-Right Arrow 14"/>
          <p:cNvSpPr/>
          <p:nvPr/>
        </p:nvSpPr>
        <p:spPr>
          <a:xfrm>
            <a:off x="1778975" y="3757964"/>
            <a:ext cx="1219200" cy="2806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4933333" y="3738969"/>
            <a:ext cx="2335164" cy="2996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715000" y="2997437"/>
            <a:ext cx="1752600" cy="788317"/>
            <a:chOff x="5715000" y="2957052"/>
            <a:chExt cx="1828800" cy="788317"/>
          </a:xfrm>
        </p:grpSpPr>
        <p:sp>
          <p:nvSpPr>
            <p:cNvPr id="25" name="Curved Right Arrow 24"/>
            <p:cNvSpPr/>
            <p:nvPr/>
          </p:nvSpPr>
          <p:spPr>
            <a:xfrm>
              <a:off x="5715000" y="3027403"/>
              <a:ext cx="1725552" cy="717966"/>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Isosceles Triangle 25"/>
            <p:cNvSpPr/>
            <p:nvPr/>
          </p:nvSpPr>
          <p:spPr>
            <a:xfrm rot="5400000">
              <a:off x="7299410" y="3032210"/>
              <a:ext cx="319548" cy="169232"/>
            </a:xfrm>
            <a:prstGeom prst="triangl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Left-Right Arrow 28"/>
          <p:cNvSpPr/>
          <p:nvPr/>
        </p:nvSpPr>
        <p:spPr>
          <a:xfrm>
            <a:off x="1778975" y="2666580"/>
            <a:ext cx="1219200" cy="2806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 name="Straight Arrow Connector 2048"/>
          <p:cNvCxnSpPr/>
          <p:nvPr/>
        </p:nvCxnSpPr>
        <p:spPr>
          <a:xfrm>
            <a:off x="1928914" y="2069206"/>
            <a:ext cx="5157686" cy="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928914" y="4439896"/>
            <a:ext cx="5157686" cy="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Content Placeholder 1"/>
          <p:cNvSpPr>
            <a:spLocks noGrp="1"/>
          </p:cNvSpPr>
          <p:nvPr>
            <p:ph idx="1"/>
          </p:nvPr>
        </p:nvSpPr>
        <p:spPr>
          <a:xfrm>
            <a:off x="391382" y="5452871"/>
            <a:ext cx="8407893" cy="1100329"/>
          </a:xfrm>
        </p:spPr>
        <p:txBody>
          <a:bodyPr/>
          <a:lstStyle/>
          <a:p>
            <a:pPr marL="45720" indent="0" algn="ctr">
              <a:buNone/>
            </a:pPr>
            <a:r>
              <a:rPr lang="en-US" u="sng" dirty="0" smtClean="0">
                <a:solidFill>
                  <a:srgbClr val="C00000"/>
                </a:solidFill>
                <a:latin typeface="+mj-lt"/>
              </a:rPr>
              <a:t>Rethinking</a:t>
            </a:r>
            <a:r>
              <a:rPr lang="en-US" dirty="0" smtClean="0">
                <a:latin typeface="+mj-lt"/>
              </a:rPr>
              <a:t> processes </a:t>
            </a:r>
            <a:r>
              <a:rPr lang="en-US" dirty="0">
                <a:latin typeface="+mj-lt"/>
              </a:rPr>
              <a:t>in which sponsors, CROs, and investigators </a:t>
            </a:r>
            <a:r>
              <a:rPr lang="en-US" dirty="0" smtClean="0">
                <a:latin typeface="+mj-lt"/>
              </a:rPr>
              <a:t>contribute </a:t>
            </a:r>
            <a:r>
              <a:rPr lang="en-US" dirty="0">
                <a:latin typeface="+mj-lt"/>
              </a:rPr>
              <a:t>directly to the </a:t>
            </a:r>
            <a:r>
              <a:rPr lang="en-US" dirty="0" smtClean="0">
                <a:latin typeface="+mj-lt"/>
              </a:rPr>
              <a:t>TMF</a:t>
            </a:r>
          </a:p>
          <a:p>
            <a:pPr marL="45720" indent="0" algn="ctr">
              <a:buNone/>
            </a:pPr>
            <a:endParaRPr lang="en-US" dirty="0"/>
          </a:p>
        </p:txBody>
      </p:sp>
      <p:pic>
        <p:nvPicPr>
          <p:cNvPr id="1028" name="Picture 4" descr="http://www.iconshock.com/img_jpg/IMPRESSIONS/mail_icons/jpg/256/template_ic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38" t="2231" r="16556" b="1801"/>
          <a:stretch/>
        </p:blipFill>
        <p:spPr bwMode="auto">
          <a:xfrm>
            <a:off x="4337239" y="3093850"/>
            <a:ext cx="365760" cy="51615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356" t="3125" r="12643" b="3125"/>
          <a:stretch/>
        </p:blipFill>
        <p:spPr bwMode="auto">
          <a:xfrm>
            <a:off x="4337238" y="3662221"/>
            <a:ext cx="365760" cy="45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00" t="3609" r="16700" b="8542"/>
          <a:stretch/>
        </p:blipFill>
        <p:spPr bwMode="auto">
          <a:xfrm>
            <a:off x="3599091" y="3141435"/>
            <a:ext cx="657389" cy="89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8983" y="2667000"/>
            <a:ext cx="1205017" cy="1460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dirty="0" smtClean="0">
                <a:solidFill>
                  <a:schemeClr val="tx1">
                    <a:lumMod val="50000"/>
                    <a:lumOff val="50000"/>
                  </a:schemeClr>
                </a:solidFill>
              </a:rPr>
              <a:t>SPONSOR</a:t>
            </a:r>
            <a:endParaRPr lang="en-US" dirty="0">
              <a:solidFill>
                <a:schemeClr val="tx1">
                  <a:lumMod val="50000"/>
                  <a:lumOff val="50000"/>
                </a:schemeClr>
              </a:solidFill>
            </a:endParaRPr>
          </a:p>
        </p:txBody>
      </p:sp>
      <p:pic>
        <p:nvPicPr>
          <p:cNvPr id="35" name="Picture 34" descr="Icons_PPT_B-Gray_Businessmen2.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0107" y="2927334"/>
            <a:ext cx="742768" cy="742768"/>
          </a:xfrm>
          <a:prstGeom prst="rect">
            <a:avLst/>
          </a:prstGeom>
        </p:spPr>
      </p:pic>
      <p:sp>
        <p:nvSpPr>
          <p:cNvPr id="37" name="Rectangle 36"/>
          <p:cNvSpPr/>
          <p:nvPr/>
        </p:nvSpPr>
        <p:spPr>
          <a:xfrm>
            <a:off x="7596051" y="3544541"/>
            <a:ext cx="1205017" cy="1460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dirty="0" smtClean="0">
                <a:solidFill>
                  <a:schemeClr val="tx1">
                    <a:lumMod val="50000"/>
                    <a:lumOff val="50000"/>
                  </a:schemeClr>
                </a:solidFill>
              </a:rPr>
              <a:t>CRO / VENDORS</a:t>
            </a:r>
            <a:endParaRPr lang="en-US" dirty="0">
              <a:solidFill>
                <a:schemeClr val="tx1">
                  <a:lumMod val="50000"/>
                  <a:lumOff val="50000"/>
                </a:schemeClr>
              </a:solidFill>
            </a:endParaRPr>
          </a:p>
        </p:txBody>
      </p:sp>
      <p:pic>
        <p:nvPicPr>
          <p:cNvPr id="38" name="Picture 37" descr="Icons_PPT_B-Gray_Business+Doctors.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07614" y="3541847"/>
            <a:ext cx="981889" cy="981889"/>
          </a:xfrm>
          <a:prstGeom prst="rect">
            <a:avLst/>
          </a:prstGeom>
        </p:spPr>
      </p:pic>
      <p:sp>
        <p:nvSpPr>
          <p:cNvPr id="39" name="Rectangle 38"/>
          <p:cNvSpPr/>
          <p:nvPr/>
        </p:nvSpPr>
        <p:spPr>
          <a:xfrm>
            <a:off x="7580466" y="1972267"/>
            <a:ext cx="1205017" cy="1460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ctr"/>
            <a:r>
              <a:rPr lang="en-US" dirty="0" smtClean="0">
                <a:solidFill>
                  <a:schemeClr val="tx1">
                    <a:lumMod val="50000"/>
                    <a:lumOff val="50000"/>
                  </a:schemeClr>
                </a:solidFill>
              </a:rPr>
              <a:t>SITES</a:t>
            </a:r>
            <a:endParaRPr lang="en-US" dirty="0">
              <a:solidFill>
                <a:schemeClr val="tx1">
                  <a:lumMod val="50000"/>
                  <a:lumOff val="50000"/>
                </a:schemeClr>
              </a:solidFill>
            </a:endParaRPr>
          </a:p>
        </p:txBody>
      </p:sp>
      <p:grpSp>
        <p:nvGrpSpPr>
          <p:cNvPr id="7" name="Group 6"/>
          <p:cNvGrpSpPr/>
          <p:nvPr/>
        </p:nvGrpSpPr>
        <p:grpSpPr>
          <a:xfrm>
            <a:off x="7805264" y="2428618"/>
            <a:ext cx="783391" cy="769062"/>
            <a:chOff x="7827209" y="2428618"/>
            <a:chExt cx="783391" cy="769062"/>
          </a:xfrm>
        </p:grpSpPr>
        <p:pic>
          <p:nvPicPr>
            <p:cNvPr id="40" name="Picture 39"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27209" y="2428618"/>
              <a:ext cx="378280" cy="378280"/>
            </a:xfrm>
            <a:prstGeom prst="rect">
              <a:avLst/>
            </a:prstGeom>
          </p:spPr>
        </p:pic>
        <p:pic>
          <p:nvPicPr>
            <p:cNvPr id="42" name="Picture 41"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16735" y="2428618"/>
              <a:ext cx="378280" cy="378280"/>
            </a:xfrm>
            <a:prstGeom prst="rect">
              <a:avLst/>
            </a:prstGeom>
          </p:spPr>
        </p:pic>
        <p:pic>
          <p:nvPicPr>
            <p:cNvPr id="43" name="Picture 42"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27209" y="2819400"/>
              <a:ext cx="378280" cy="378280"/>
            </a:xfrm>
            <a:prstGeom prst="rect">
              <a:avLst/>
            </a:prstGeom>
          </p:spPr>
        </p:pic>
        <p:pic>
          <p:nvPicPr>
            <p:cNvPr id="44" name="Picture 43"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32320" y="2819400"/>
              <a:ext cx="378280" cy="378280"/>
            </a:xfrm>
            <a:prstGeom prst="rect">
              <a:avLst/>
            </a:prstGeom>
          </p:spPr>
        </p:pic>
      </p:grpSp>
      <p:sp>
        <p:nvSpPr>
          <p:cNvPr id="12" name="TextBox 11"/>
          <p:cNvSpPr txBox="1"/>
          <p:nvPr/>
        </p:nvSpPr>
        <p:spPr>
          <a:xfrm>
            <a:off x="3808075" y="2462174"/>
            <a:ext cx="720069" cy="369332"/>
          </a:xfrm>
          <a:prstGeom prst="rect">
            <a:avLst/>
          </a:prstGeom>
          <a:noFill/>
        </p:spPr>
        <p:txBody>
          <a:bodyPr wrap="none" rtlCol="0">
            <a:spAutoFit/>
          </a:bodyPr>
          <a:lstStyle/>
          <a:p>
            <a:r>
              <a:rPr lang="en-US" dirty="0" smtClean="0">
                <a:solidFill>
                  <a:schemeClr val="bg1"/>
                </a:solidFill>
              </a:rPr>
              <a:t>eTMF</a:t>
            </a:r>
            <a:endParaRPr lang="en-US" dirty="0">
              <a:solidFill>
                <a:schemeClr val="bg1"/>
              </a:solidFill>
            </a:endParaRPr>
          </a:p>
        </p:txBody>
      </p:sp>
      <p:grpSp>
        <p:nvGrpSpPr>
          <p:cNvPr id="16" name="Group 15"/>
          <p:cNvGrpSpPr/>
          <p:nvPr/>
        </p:nvGrpSpPr>
        <p:grpSpPr>
          <a:xfrm>
            <a:off x="4844672" y="2133600"/>
            <a:ext cx="2394328" cy="1298969"/>
            <a:chOff x="4844672" y="2133600"/>
            <a:chExt cx="2394328" cy="1298969"/>
          </a:xfrm>
        </p:grpSpPr>
        <p:sp>
          <p:nvSpPr>
            <p:cNvPr id="6" name="Rectangle 5"/>
            <p:cNvSpPr/>
            <p:nvPr/>
          </p:nvSpPr>
          <p:spPr>
            <a:xfrm>
              <a:off x="5272431" y="2133600"/>
              <a:ext cx="228291" cy="1298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a:off x="4844672" y="2438400"/>
              <a:ext cx="2394328" cy="617949"/>
            </a:xfrm>
            <a:prstGeom prst="leftRightArrow">
              <a:avLst>
                <a:gd name="adj1" fmla="val 50000"/>
                <a:gd name="adj2" fmla="val 40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1955" y="2556919"/>
              <a:ext cx="210312"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49389" y="2573713"/>
              <a:ext cx="885755" cy="338554"/>
            </a:xfrm>
            <a:prstGeom prst="rect">
              <a:avLst/>
            </a:prstGeom>
            <a:noFill/>
          </p:spPr>
          <p:txBody>
            <a:bodyPr wrap="none" rtlCol="0">
              <a:spAutoFit/>
            </a:bodyPr>
            <a:lstStyle/>
            <a:p>
              <a:r>
                <a:rPr lang="en-US" sz="1600" dirty="0" smtClean="0">
                  <a:solidFill>
                    <a:schemeClr val="bg1"/>
                  </a:solidFill>
                </a:rPr>
                <a:t>PORTAL</a:t>
              </a:r>
              <a:endParaRPr lang="en-US" sz="1600" dirty="0">
                <a:solidFill>
                  <a:schemeClr val="bg1"/>
                </a:solidFill>
              </a:endParaRPr>
            </a:p>
          </p:txBody>
        </p:sp>
      </p:grpSp>
    </p:spTree>
    <p:extLst>
      <p:ext uri="{BB962C8B-B14F-4D97-AF65-F5344CB8AC3E}">
        <p14:creationId xmlns:p14="http://schemas.microsoft.com/office/powerpoint/2010/main" val="6446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arn(inVertical)">
                                      <p:cBhvr>
                                        <p:cTn id="7" dur="500"/>
                                        <p:tgtEl>
                                          <p:spTgt spid="2049"/>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4826"/>
            <a:ext cx="8407893" cy="5138930"/>
          </a:xfrm>
        </p:spPr>
        <p:txBody>
          <a:bodyPr>
            <a:normAutofit/>
          </a:bodyPr>
          <a:lstStyle/>
          <a:p>
            <a:r>
              <a:rPr lang="en-US" dirty="0" smtClean="0"/>
              <a:t>Rethink TMF content in terms of data sets</a:t>
            </a:r>
          </a:p>
          <a:p>
            <a:pPr lvl="1">
              <a:spcBef>
                <a:spcPts val="600"/>
              </a:spcBef>
            </a:pPr>
            <a:r>
              <a:rPr lang="en-US" dirty="0" smtClean="0"/>
              <a:t>The creation, collection, distribution of TMF content (data) would focus on the information exchanged and not doc creation/collection </a:t>
            </a:r>
          </a:p>
          <a:p>
            <a:pPr lvl="1">
              <a:spcBef>
                <a:spcPts val="600"/>
              </a:spcBef>
            </a:pPr>
            <a:r>
              <a:rPr lang="en-US" dirty="0" smtClean="0"/>
              <a:t>Assessing  completeness of data instead of document presence</a:t>
            </a:r>
          </a:p>
          <a:p>
            <a:pPr marL="4860925" lvl="1" indent="-182563"/>
            <a:endParaRPr lang="en-US" dirty="0" smtClean="0"/>
          </a:p>
          <a:p>
            <a:pPr marL="5481638" lvl="1" indent="0">
              <a:buNone/>
            </a:pPr>
            <a:endParaRPr lang="en-US" dirty="0" smtClean="0"/>
          </a:p>
          <a:p>
            <a:pPr marL="5481638" lvl="1" indent="0">
              <a:buNone/>
            </a:pPr>
            <a:endParaRPr lang="en-US" dirty="0"/>
          </a:p>
          <a:p>
            <a:pPr marL="5481638" lvl="1" indent="0">
              <a:buNone/>
            </a:pPr>
            <a:r>
              <a:rPr lang="en-US" dirty="0" smtClean="0"/>
              <a:t>Financial status report.  </a:t>
            </a:r>
          </a:p>
          <a:p>
            <a:pPr marL="5481638" lvl="1" indent="0">
              <a:buNone/>
            </a:pPr>
            <a:endParaRPr lang="en-US" dirty="0"/>
          </a:p>
          <a:p>
            <a:pPr marL="5481638" lvl="1" indent="0">
              <a:buNone/>
            </a:pPr>
            <a:r>
              <a:rPr lang="en-US" dirty="0"/>
              <a:t>E</a:t>
            </a:r>
            <a:r>
              <a:rPr lang="en-US" dirty="0" smtClean="0"/>
              <a:t>asier and significantly less time and $ resource intensive than collecting</a:t>
            </a:r>
            <a:r>
              <a:rPr lang="en-US" dirty="0"/>
              <a:t> </a:t>
            </a:r>
            <a:r>
              <a:rPr lang="en-US" dirty="0" smtClean="0"/>
              <a:t>and tracking forms.</a:t>
            </a:r>
          </a:p>
        </p:txBody>
      </p:sp>
      <p:sp>
        <p:nvSpPr>
          <p:cNvPr id="3" name="Title 2"/>
          <p:cNvSpPr>
            <a:spLocks noGrp="1"/>
          </p:cNvSpPr>
          <p:nvPr>
            <p:ph type="title"/>
          </p:nvPr>
        </p:nvSpPr>
        <p:spPr>
          <a:xfrm>
            <a:off x="381000" y="355847"/>
            <a:ext cx="8534400" cy="1054394"/>
          </a:xfrm>
        </p:spPr>
        <p:txBody>
          <a:bodyPr/>
          <a:lstStyle/>
          <a:p>
            <a:r>
              <a:rPr lang="en-US" dirty="0" smtClean="0"/>
              <a:t>What could ANOTHER rethought </a:t>
            </a:r>
            <a:br>
              <a:rPr lang="en-US" dirty="0" smtClean="0"/>
            </a:br>
            <a:r>
              <a:rPr lang="en-US" dirty="0" smtClean="0"/>
              <a:t>Process Look like?</a:t>
            </a:r>
            <a:endParaRPr lang="en-US" dirty="0"/>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56" t="3125" r="12643" b="3125"/>
          <a:stretch/>
        </p:blipFill>
        <p:spPr bwMode="auto">
          <a:xfrm>
            <a:off x="2882521" y="3493812"/>
            <a:ext cx="1783318" cy="222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3869720"/>
            <a:ext cx="2514600" cy="1477328"/>
          </a:xfrm>
          <a:prstGeom prst="rect">
            <a:avLst/>
          </a:prstGeom>
          <a:noFill/>
        </p:spPr>
        <p:txBody>
          <a:bodyPr wrap="square" rtlCol="0">
            <a:spAutoFit/>
          </a:bodyPr>
          <a:lstStyle/>
          <a:p>
            <a:pPr marL="0" lvl="1"/>
            <a:r>
              <a:rPr lang="en-US" dirty="0" smtClean="0">
                <a:solidFill>
                  <a:schemeClr val="tx2"/>
                </a:solidFill>
              </a:rPr>
              <a:t>Consider this…  investigators enter financial information in a database through an investigator portal.</a:t>
            </a:r>
          </a:p>
        </p:txBody>
      </p:sp>
      <p:sp>
        <p:nvSpPr>
          <p:cNvPr id="5" name="Right Arrow 4"/>
          <p:cNvSpPr/>
          <p:nvPr/>
        </p:nvSpPr>
        <p:spPr>
          <a:xfrm>
            <a:off x="4800600" y="4191000"/>
            <a:ext cx="1066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extract</a:t>
            </a:r>
            <a:endParaRPr lang="en-US" dirty="0"/>
          </a:p>
        </p:txBody>
      </p:sp>
      <p:sp>
        <p:nvSpPr>
          <p:cNvPr id="6" name="TextBox 5"/>
          <p:cNvSpPr txBox="1"/>
          <p:nvPr/>
        </p:nvSpPr>
        <p:spPr>
          <a:xfrm>
            <a:off x="1427626" y="6100550"/>
            <a:ext cx="4646444" cy="400110"/>
          </a:xfrm>
          <a:prstGeom prst="rect">
            <a:avLst/>
          </a:prstGeom>
          <a:noFill/>
          <a:ln>
            <a:solidFill>
              <a:schemeClr val="accent1"/>
            </a:solidFill>
          </a:ln>
        </p:spPr>
        <p:txBody>
          <a:bodyPr wrap="square" rtlCol="0">
            <a:spAutoFit/>
          </a:bodyPr>
          <a:lstStyle/>
          <a:p>
            <a:pPr marL="0" lvl="1" algn="ctr"/>
            <a:r>
              <a:rPr lang="en-US" sz="2000" dirty="0">
                <a:solidFill>
                  <a:srgbClr val="C00000"/>
                </a:solidFill>
              </a:rPr>
              <a:t>Replace a wet-ink signed </a:t>
            </a:r>
            <a:r>
              <a:rPr lang="en-US" sz="2000" dirty="0" smtClean="0">
                <a:solidFill>
                  <a:srgbClr val="C00000"/>
                </a:solidFill>
              </a:rPr>
              <a:t>form.  </a:t>
            </a:r>
            <a:endParaRPr lang="en-US" sz="2000" dirty="0">
              <a:solidFill>
                <a:srgbClr val="C00000"/>
              </a:solidFill>
            </a:endParaRPr>
          </a:p>
        </p:txBody>
      </p:sp>
    </p:spTree>
    <p:extLst>
      <p:ext uri="{BB962C8B-B14F-4D97-AF65-F5344CB8AC3E}">
        <p14:creationId xmlns:p14="http://schemas.microsoft.com/office/powerpoint/2010/main" val="26584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Critical Steps – Obstacles to Avoid</a:t>
            </a:r>
            <a:endParaRPr lang="en-US" dirty="0"/>
          </a:p>
        </p:txBody>
      </p:sp>
      <p:sp>
        <p:nvSpPr>
          <p:cNvPr id="5" name="TextBox 4"/>
          <p:cNvSpPr txBox="1"/>
          <p:nvPr/>
        </p:nvSpPr>
        <p:spPr>
          <a:xfrm>
            <a:off x="2939784" y="2716176"/>
            <a:ext cx="4604016" cy="2554545"/>
          </a:xfrm>
          <a:prstGeom prst="rect">
            <a:avLst/>
          </a:prstGeom>
          <a:noFill/>
        </p:spPr>
        <p:txBody>
          <a:bodyPr wrap="square" rtlCol="0">
            <a:spAutoFit/>
          </a:bodyPr>
          <a:lstStyle/>
          <a:p>
            <a:r>
              <a:rPr lang="en-US" sz="2000" dirty="0" smtClean="0">
                <a:solidFill>
                  <a:schemeClr val="tx2"/>
                </a:solidFill>
              </a:rPr>
              <a:t>Company culture cannot be allowed to define the way you </a:t>
            </a:r>
            <a:r>
              <a:rPr lang="en-US" sz="2000" dirty="0" smtClean="0">
                <a:solidFill>
                  <a:srgbClr val="C00000"/>
                </a:solidFill>
              </a:rPr>
              <a:t>rethink</a:t>
            </a:r>
            <a:r>
              <a:rPr lang="en-US" sz="2000" dirty="0" smtClean="0">
                <a:solidFill>
                  <a:schemeClr val="tx2"/>
                </a:solidFill>
              </a:rPr>
              <a:t> your TMF management process.  Help your 			company to break 		through their old ways 		of thinking to do some</a:t>
            </a:r>
          </a:p>
          <a:p>
            <a:r>
              <a:rPr lang="en-US" sz="2000" dirty="0" smtClean="0">
                <a:solidFill>
                  <a:schemeClr val="tx2"/>
                </a:solidFill>
              </a:rPr>
              <a:t> 		groundbreaking</a:t>
            </a:r>
            <a:br>
              <a:rPr lang="en-US" sz="2000" dirty="0" smtClean="0">
                <a:solidFill>
                  <a:schemeClr val="tx2"/>
                </a:solidFill>
              </a:rPr>
            </a:br>
            <a:r>
              <a:rPr lang="en-US" sz="2000" dirty="0" smtClean="0">
                <a:solidFill>
                  <a:schemeClr val="tx2"/>
                </a:solidFill>
              </a:rPr>
              <a:t>		 process work </a:t>
            </a:r>
            <a:endParaRPr lang="en-US" sz="2000" dirty="0">
              <a:solidFill>
                <a:schemeClr val="tx2"/>
              </a:solidFill>
            </a:endParaRPr>
          </a:p>
        </p:txBody>
      </p:sp>
      <p:pic>
        <p:nvPicPr>
          <p:cNvPr id="1029" name="Picture 5" descr="C:\Users\Mulcahy Consulting\AppData\Local\Microsoft\Windows\Temporary Internet Files\Content.IE5\VUGQZ586\MC9003207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739066"/>
            <a:ext cx="2124226" cy="2256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3628116"/>
            <a:ext cx="1066800" cy="1323439"/>
          </a:xfrm>
          <a:prstGeom prst="rect">
            <a:avLst/>
          </a:prstGeom>
          <a:noFill/>
        </p:spPr>
        <p:txBody>
          <a:bodyPr wrap="square" rtlCol="0">
            <a:spAutoFit/>
          </a:bodyPr>
          <a:lstStyle/>
          <a:p>
            <a:r>
              <a:rPr lang="en-US" sz="8000" dirty="0" smtClean="0">
                <a:solidFill>
                  <a:srgbClr val="C00000"/>
                </a:solidFill>
              </a:rPr>
              <a:t>1.</a:t>
            </a:r>
            <a:endParaRPr lang="en-US" sz="8000" dirty="0">
              <a:solidFill>
                <a:srgbClr val="C00000"/>
              </a:solidFill>
            </a:endParaRPr>
          </a:p>
        </p:txBody>
      </p:sp>
    </p:spTree>
    <p:extLst>
      <p:ext uri="{BB962C8B-B14F-4D97-AF65-F5344CB8AC3E}">
        <p14:creationId xmlns:p14="http://schemas.microsoft.com/office/powerpoint/2010/main" val="1117823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Critical Steps – Obstacles to Avoid</a:t>
            </a:r>
            <a:endParaRPr lang="en-US" dirty="0"/>
          </a:p>
        </p:txBody>
      </p:sp>
      <p:sp>
        <p:nvSpPr>
          <p:cNvPr id="5" name="TextBox 4"/>
          <p:cNvSpPr txBox="1"/>
          <p:nvPr/>
        </p:nvSpPr>
        <p:spPr>
          <a:xfrm>
            <a:off x="2902913" y="2113998"/>
            <a:ext cx="4604016" cy="707886"/>
          </a:xfrm>
          <a:prstGeom prst="rect">
            <a:avLst/>
          </a:prstGeom>
          <a:noFill/>
        </p:spPr>
        <p:txBody>
          <a:bodyPr wrap="square" rtlCol="0">
            <a:spAutoFit/>
          </a:bodyPr>
          <a:lstStyle/>
          <a:p>
            <a:r>
              <a:rPr lang="en-US" sz="2000" dirty="0" smtClean="0">
                <a:solidFill>
                  <a:schemeClr val="tx2"/>
                </a:solidFill>
              </a:rPr>
              <a:t>Technology cannot provide the process.  Technology supports the process</a:t>
            </a:r>
            <a:endParaRPr lang="en-US" sz="2000" dirty="0">
              <a:solidFill>
                <a:schemeClr val="tx2"/>
              </a:solidFill>
            </a:endParaRPr>
          </a:p>
        </p:txBody>
      </p:sp>
      <p:sp>
        <p:nvSpPr>
          <p:cNvPr id="4" name="TextBox 3"/>
          <p:cNvSpPr txBox="1"/>
          <p:nvPr/>
        </p:nvSpPr>
        <p:spPr>
          <a:xfrm>
            <a:off x="990600" y="3687108"/>
            <a:ext cx="1066800" cy="1323439"/>
          </a:xfrm>
          <a:prstGeom prst="rect">
            <a:avLst/>
          </a:prstGeom>
          <a:noFill/>
        </p:spPr>
        <p:txBody>
          <a:bodyPr wrap="square" rtlCol="0">
            <a:spAutoFit/>
          </a:bodyPr>
          <a:lstStyle/>
          <a:p>
            <a:r>
              <a:rPr lang="en-US" sz="8000" dirty="0">
                <a:solidFill>
                  <a:srgbClr val="C00000"/>
                </a:solidFill>
              </a:rPr>
              <a:t>2</a:t>
            </a:r>
            <a:r>
              <a:rPr lang="en-US" sz="8000" dirty="0" smtClean="0">
                <a:solidFill>
                  <a:srgbClr val="C00000"/>
                </a:solidFill>
              </a:rPr>
              <a:t>.</a:t>
            </a:r>
            <a:endParaRPr lang="en-US" sz="8000" dirty="0">
              <a:solidFill>
                <a:srgbClr val="C00000"/>
              </a:solidFill>
            </a:endParaRPr>
          </a:p>
        </p:txBody>
      </p:sp>
      <p:pic>
        <p:nvPicPr>
          <p:cNvPr id="2052" name="Picture 4" descr="C:\Users\Mulcahy Consulting\AppData\Local\Microsoft\Windows\Temporary Internet Files\Content.IE5\CJV3NSA3\MC90007874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821884"/>
            <a:ext cx="880467" cy="359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71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Lisa Mulcahy</a:t>
            </a:r>
            <a:endParaRPr lang="en-US" dirty="0"/>
          </a:p>
        </p:txBody>
      </p:sp>
      <p:sp>
        <p:nvSpPr>
          <p:cNvPr id="3" name="Content Placeholder 2"/>
          <p:cNvSpPr txBox="1">
            <a:spLocks/>
          </p:cNvSpPr>
          <p:nvPr/>
        </p:nvSpPr>
        <p:spPr>
          <a:xfrm>
            <a:off x="2133600" y="1828800"/>
            <a:ext cx="6781800" cy="457413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600" dirty="0" smtClean="0"/>
              <a:t>Lisa Mulcahy has a 23-year professional career in the Pharmaceutical Research industry.  Content and Records Management independent consultant, particularly in the area of the trial master file. She is skilled in the assessment of client's content and records management TMF processes and programs; advising on areas for improvement and proposing future strategic direction ensuring ICH GCP and regulatory compliance. </a:t>
            </a:r>
          </a:p>
          <a:p>
            <a:pPr marL="45720" indent="0">
              <a:buNone/>
            </a:pPr>
            <a:endParaRPr lang="en-US" sz="1600" dirty="0"/>
          </a:p>
          <a:p>
            <a:pPr marL="45720" indent="0">
              <a:buNone/>
            </a:pPr>
            <a:r>
              <a:rPr lang="en-US" sz="1600" dirty="0" smtClean="0"/>
              <a:t>She has worked closely with numerous large and small companies providing consultative meetings through to providing an in-depth analysis of the current state of affairs, assisting them in the planning their future state of excellence. She works with clients as they embark on the electronic creation, management, and archival of electronic TMF content.  </a:t>
            </a:r>
            <a:r>
              <a:rPr lang="en-US" sz="1600" dirty="0"/>
              <a:t>C</a:t>
            </a:r>
            <a:r>
              <a:rPr lang="en-US" sz="1600" dirty="0" smtClean="0"/>
              <a:t>o-leader of the TMF RM Team.</a:t>
            </a:r>
          </a:p>
          <a:p>
            <a:pPr marL="0" indent="0">
              <a:buFont typeface="Wingdings 2" pitchFamily="18" charset="2"/>
              <a:buNone/>
            </a:pPr>
            <a:endParaRPr lang="en-US" sz="1600" dirty="0" smtClean="0"/>
          </a:p>
          <a:p>
            <a:pPr marL="0" indent="0">
              <a:buFont typeface="Wingdings 2" pitchFamily="18" charset="2"/>
              <a:buNone/>
            </a:pPr>
            <a:endParaRPr lang="en-US" sz="1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415" r="10417"/>
          <a:stretch/>
        </p:blipFill>
        <p:spPr>
          <a:xfrm>
            <a:off x="552474" y="1981200"/>
            <a:ext cx="1425039" cy="1800000"/>
          </a:xfrm>
          <a:prstGeom prst="rect">
            <a:avLst/>
          </a:prstGeom>
        </p:spPr>
      </p:pic>
      <p:sp>
        <p:nvSpPr>
          <p:cNvPr id="7" name="Subtitle 11"/>
          <p:cNvSpPr txBox="1">
            <a:spLocks/>
          </p:cNvSpPr>
          <p:nvPr/>
        </p:nvSpPr>
        <p:spPr>
          <a:xfrm>
            <a:off x="198193" y="4034160"/>
            <a:ext cx="2011607" cy="69024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400" dirty="0" smtClean="0">
                <a:solidFill>
                  <a:schemeClr val="accent1">
                    <a:lumMod val="50000"/>
                  </a:schemeClr>
                </a:solidFill>
              </a:rPr>
              <a:t>Mulcahyconsulting@comcast.net</a:t>
            </a:r>
          </a:p>
        </p:txBody>
      </p:sp>
    </p:spTree>
    <p:extLst>
      <p:ext uri="{BB962C8B-B14F-4D97-AF65-F5344CB8AC3E}">
        <p14:creationId xmlns:p14="http://schemas.microsoft.com/office/powerpoint/2010/main" val="2414105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Critical Steps – Obstacles to Avoid</a:t>
            </a:r>
            <a:endParaRPr lang="en-US" dirty="0"/>
          </a:p>
        </p:txBody>
      </p:sp>
      <p:sp>
        <p:nvSpPr>
          <p:cNvPr id="5" name="TextBox 4"/>
          <p:cNvSpPr txBox="1"/>
          <p:nvPr/>
        </p:nvSpPr>
        <p:spPr>
          <a:xfrm>
            <a:off x="2902912" y="2104166"/>
            <a:ext cx="4793287" cy="2246769"/>
          </a:xfrm>
          <a:prstGeom prst="rect">
            <a:avLst/>
          </a:prstGeom>
          <a:noFill/>
        </p:spPr>
        <p:txBody>
          <a:bodyPr wrap="square" rtlCol="0">
            <a:spAutoFit/>
          </a:bodyPr>
          <a:lstStyle/>
          <a:p>
            <a:r>
              <a:rPr lang="en-US" sz="2000" dirty="0">
                <a:solidFill>
                  <a:schemeClr val="tx2"/>
                </a:solidFill>
              </a:rPr>
              <a:t>E</a:t>
            </a:r>
            <a:r>
              <a:rPr lang="en-US" sz="2000" dirty="0" smtClean="0">
                <a:solidFill>
                  <a:schemeClr val="tx2"/>
                </a:solidFill>
              </a:rPr>
              <a:t>ngage the consumers of the TMF content when you rethink your process– at the sponsor,  the CRO, and the investigative site.      What do they actually need?</a:t>
            </a:r>
          </a:p>
          <a:p>
            <a:endParaRPr lang="en-US" sz="2000" dirty="0">
              <a:solidFill>
                <a:schemeClr val="tx2"/>
              </a:solidFill>
            </a:endParaRPr>
          </a:p>
          <a:p>
            <a:r>
              <a:rPr lang="en-US" sz="2000" dirty="0" smtClean="0">
                <a:solidFill>
                  <a:schemeClr val="tx2"/>
                </a:solidFill>
              </a:rPr>
              <a:t>Like the electronic FDF, consumers might only need data…and not a document.</a:t>
            </a:r>
            <a:endParaRPr lang="en-US" sz="2000" dirty="0">
              <a:solidFill>
                <a:schemeClr val="tx2"/>
              </a:solidFill>
            </a:endParaRPr>
          </a:p>
        </p:txBody>
      </p:sp>
      <p:sp>
        <p:nvSpPr>
          <p:cNvPr id="4" name="TextBox 3"/>
          <p:cNvSpPr txBox="1"/>
          <p:nvPr/>
        </p:nvSpPr>
        <p:spPr>
          <a:xfrm>
            <a:off x="990600" y="3687108"/>
            <a:ext cx="1066800" cy="1323439"/>
          </a:xfrm>
          <a:prstGeom prst="rect">
            <a:avLst/>
          </a:prstGeom>
          <a:noFill/>
        </p:spPr>
        <p:txBody>
          <a:bodyPr wrap="square" rtlCol="0">
            <a:spAutoFit/>
          </a:bodyPr>
          <a:lstStyle/>
          <a:p>
            <a:r>
              <a:rPr lang="en-US" sz="8000" dirty="0" smtClean="0">
                <a:solidFill>
                  <a:srgbClr val="C00000"/>
                </a:solidFill>
              </a:rPr>
              <a:t>3.</a:t>
            </a:r>
            <a:endParaRPr lang="en-US" sz="8000" dirty="0">
              <a:solidFill>
                <a:srgbClr val="C00000"/>
              </a:solidFill>
            </a:endParaRPr>
          </a:p>
        </p:txBody>
      </p:sp>
      <p:pic>
        <p:nvPicPr>
          <p:cNvPr id="4098" name="Picture 2" descr="C:\Program Files (x86)\Microsoft Office\MEDIA\CAGCAT10\j02407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299092"/>
            <a:ext cx="1163638" cy="18272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Program Files (x86)\Microsoft Office\MEDIA\CAGCAT10\j02330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648200"/>
            <a:ext cx="1752600" cy="17796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Program Files (x86)\Microsoft Office\MEDIA\CAGCAT10\j018634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075" y="5105400"/>
            <a:ext cx="1289050" cy="1425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5256" y="6182149"/>
            <a:ext cx="762000" cy="369332"/>
          </a:xfrm>
          <a:prstGeom prst="rect">
            <a:avLst/>
          </a:prstGeom>
          <a:noFill/>
        </p:spPr>
        <p:txBody>
          <a:bodyPr wrap="square" rtlCol="0">
            <a:spAutoFit/>
          </a:bodyPr>
          <a:lstStyle/>
          <a:p>
            <a:r>
              <a:rPr lang="en-US" dirty="0" smtClean="0"/>
              <a:t>CRA</a:t>
            </a:r>
            <a:endParaRPr lang="en-US" dirty="0"/>
          </a:p>
        </p:txBody>
      </p:sp>
      <p:sp>
        <p:nvSpPr>
          <p:cNvPr id="10" name="TextBox 9"/>
          <p:cNvSpPr txBox="1"/>
          <p:nvPr/>
        </p:nvSpPr>
        <p:spPr>
          <a:xfrm>
            <a:off x="7025192" y="5633521"/>
            <a:ext cx="762000" cy="369332"/>
          </a:xfrm>
          <a:prstGeom prst="rect">
            <a:avLst/>
          </a:prstGeom>
          <a:noFill/>
        </p:spPr>
        <p:txBody>
          <a:bodyPr wrap="square" rtlCol="0">
            <a:spAutoFit/>
          </a:bodyPr>
          <a:lstStyle/>
          <a:p>
            <a:r>
              <a:rPr lang="en-US" dirty="0" smtClean="0"/>
              <a:t>PI/SI</a:t>
            </a:r>
            <a:endParaRPr lang="en-US" dirty="0"/>
          </a:p>
        </p:txBody>
      </p:sp>
      <p:sp>
        <p:nvSpPr>
          <p:cNvPr id="11" name="TextBox 10"/>
          <p:cNvSpPr txBox="1"/>
          <p:nvPr/>
        </p:nvSpPr>
        <p:spPr>
          <a:xfrm>
            <a:off x="3726418" y="6072129"/>
            <a:ext cx="1450638" cy="369332"/>
          </a:xfrm>
          <a:prstGeom prst="rect">
            <a:avLst/>
          </a:prstGeom>
          <a:noFill/>
        </p:spPr>
        <p:txBody>
          <a:bodyPr wrap="square" rtlCol="0">
            <a:spAutoFit/>
          </a:bodyPr>
          <a:lstStyle/>
          <a:p>
            <a:r>
              <a:rPr lang="en-US" dirty="0" smtClean="0"/>
              <a:t>SPONSOR</a:t>
            </a:r>
            <a:endParaRPr lang="en-US" dirty="0"/>
          </a:p>
        </p:txBody>
      </p:sp>
      <p:sp>
        <p:nvSpPr>
          <p:cNvPr id="7" name="Rectangle 6"/>
          <p:cNvSpPr/>
          <p:nvPr/>
        </p:nvSpPr>
        <p:spPr>
          <a:xfrm>
            <a:off x="4223177" y="5396195"/>
            <a:ext cx="409339" cy="53877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1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pic>
        <p:nvPicPr>
          <p:cNvPr id="3" name="Picture 6" descr="C:\Program Files (x86)\Microsoft Office\MEDIA\CAGCAT10\j028700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127594" y="3053264"/>
            <a:ext cx="2431612" cy="4174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057400"/>
            <a:ext cx="6934200" cy="1631216"/>
          </a:xfrm>
          <a:prstGeom prst="rect">
            <a:avLst/>
          </a:prstGeom>
          <a:noFill/>
        </p:spPr>
        <p:txBody>
          <a:bodyPr wrap="square" rtlCol="0">
            <a:spAutoFit/>
          </a:bodyPr>
          <a:lstStyle/>
          <a:p>
            <a:pPr algn="ctr"/>
            <a:r>
              <a:rPr lang="en-US" sz="2000" dirty="0" smtClean="0"/>
              <a:t>The technology to collect, create, manage, and exchange efficiently is here and evolving  </a:t>
            </a:r>
            <a:r>
              <a:rPr lang="en-US" sz="2000" dirty="0"/>
              <a:t>rapidly </a:t>
            </a:r>
            <a:endParaRPr lang="en-US" sz="2000" dirty="0" smtClean="0"/>
          </a:p>
          <a:p>
            <a:pPr algn="ctr"/>
            <a:endParaRPr lang="en-US" sz="2000" dirty="0"/>
          </a:p>
          <a:p>
            <a:pPr algn="ctr"/>
            <a:r>
              <a:rPr lang="en-US" sz="2000" dirty="0" smtClean="0"/>
              <a:t>We must now rethink the human TMF management processes to best leverage the technology</a:t>
            </a:r>
          </a:p>
        </p:txBody>
      </p:sp>
    </p:spTree>
    <p:extLst>
      <p:ext uri="{BB962C8B-B14F-4D97-AF65-F5344CB8AC3E}">
        <p14:creationId xmlns:p14="http://schemas.microsoft.com/office/powerpoint/2010/main" val="2187606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828800"/>
            <a:ext cx="6324600" cy="1645920"/>
          </a:xfrm>
        </p:spPr>
        <p:txBody>
          <a:bodyPr/>
          <a:lstStyle/>
          <a:p>
            <a:pPr algn="l"/>
            <a:r>
              <a:rPr lang="en-US" dirty="0" smtClean="0">
                <a:solidFill>
                  <a:schemeClr val="tx2"/>
                </a:solidFill>
              </a:rPr>
              <a:t>Thank </a:t>
            </a:r>
            <a:r>
              <a:rPr lang="en-US" dirty="0" err="1" smtClean="0">
                <a:solidFill>
                  <a:schemeClr val="tx2"/>
                </a:solidFill>
              </a:rPr>
              <a:t>yoU</a:t>
            </a:r>
            <a:endParaRPr lang="en-US" sz="2400" cap="none" dirty="0">
              <a:solidFill>
                <a:schemeClr val="tx2"/>
              </a:solidFill>
            </a:endParaRPr>
          </a:p>
        </p:txBody>
      </p:sp>
      <p:sp>
        <p:nvSpPr>
          <p:cNvPr id="2" name="TextBox 1"/>
          <p:cNvSpPr txBox="1"/>
          <p:nvPr/>
        </p:nvSpPr>
        <p:spPr>
          <a:xfrm>
            <a:off x="457200" y="3099643"/>
            <a:ext cx="6248400" cy="216982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tx2"/>
                </a:solidFill>
              </a:rPr>
              <a:t>To </a:t>
            </a:r>
            <a:r>
              <a:rPr lang="en-US" sz="2400" u="sng" dirty="0">
                <a:solidFill>
                  <a:schemeClr val="tx2"/>
                </a:solidFill>
              </a:rPr>
              <a:t>V</a:t>
            </a:r>
            <a:r>
              <a:rPr lang="en-US" sz="2400" u="sng" dirty="0" smtClean="0">
                <a:solidFill>
                  <a:schemeClr val="tx2"/>
                </a:solidFill>
              </a:rPr>
              <a:t>eeva</a:t>
            </a:r>
            <a:r>
              <a:rPr lang="en-US" sz="2400" dirty="0" smtClean="0">
                <a:solidFill>
                  <a:schemeClr val="tx2"/>
                </a:solidFill>
              </a:rPr>
              <a:t> </a:t>
            </a:r>
            <a:r>
              <a:rPr lang="en-US" sz="2400" dirty="0">
                <a:solidFill>
                  <a:schemeClr val="tx2"/>
                </a:solidFill>
              </a:rPr>
              <a:t>for the opportunity </a:t>
            </a:r>
            <a:r>
              <a:rPr lang="en-US" sz="2400" dirty="0" smtClean="0">
                <a:solidFill>
                  <a:schemeClr val="tx2"/>
                </a:solidFill>
              </a:rPr>
              <a:t>they </a:t>
            </a:r>
            <a:r>
              <a:rPr lang="en-US" sz="2400" dirty="0">
                <a:solidFill>
                  <a:schemeClr val="tx2"/>
                </a:solidFill>
              </a:rPr>
              <a:t>have given me to be </a:t>
            </a:r>
            <a:r>
              <a:rPr lang="en-US" sz="2400" dirty="0" smtClean="0">
                <a:solidFill>
                  <a:schemeClr val="tx2"/>
                </a:solidFill>
              </a:rPr>
              <a:t>here </a:t>
            </a:r>
            <a:r>
              <a:rPr lang="en-US" sz="2400" dirty="0">
                <a:solidFill>
                  <a:schemeClr val="tx2"/>
                </a:solidFill>
              </a:rPr>
              <a:t>with you </a:t>
            </a:r>
            <a:r>
              <a:rPr lang="en-US" sz="2400" dirty="0" smtClean="0">
                <a:solidFill>
                  <a:schemeClr val="tx2"/>
                </a:solidFill>
              </a:rPr>
              <a:t>today</a:t>
            </a:r>
          </a:p>
          <a:p>
            <a:pPr marL="285750" indent="-285750">
              <a:spcBef>
                <a:spcPts val="600"/>
              </a:spcBef>
              <a:buFont typeface="Arial" panose="020B0604020202020204" pitchFamily="34" charset="0"/>
              <a:buChar char="•"/>
            </a:pPr>
            <a:r>
              <a:rPr lang="en-US" sz="2400" dirty="0" smtClean="0">
                <a:solidFill>
                  <a:schemeClr val="tx2"/>
                </a:solidFill>
              </a:rPr>
              <a:t>To </a:t>
            </a:r>
            <a:r>
              <a:rPr lang="en-US" sz="2400" u="sng" dirty="0">
                <a:solidFill>
                  <a:schemeClr val="tx2"/>
                </a:solidFill>
              </a:rPr>
              <a:t>you</a:t>
            </a:r>
            <a:r>
              <a:rPr lang="en-US" sz="2400" dirty="0">
                <a:solidFill>
                  <a:schemeClr val="tx2"/>
                </a:solidFill>
              </a:rPr>
              <a:t> for being here and being so </a:t>
            </a:r>
            <a:r>
              <a:rPr lang="en-US" sz="2400" dirty="0" smtClean="0">
                <a:solidFill>
                  <a:schemeClr val="tx2"/>
                </a:solidFill>
              </a:rPr>
              <a:t>engaged</a:t>
            </a:r>
          </a:p>
          <a:p>
            <a:pPr>
              <a:spcBef>
                <a:spcPts val="600"/>
              </a:spcBef>
            </a:pPr>
            <a:endParaRPr lang="en-US" sz="2400" dirty="0" smtClean="0">
              <a:solidFill>
                <a:schemeClr val="tx2"/>
              </a:solidFill>
            </a:endParaRPr>
          </a:p>
          <a:p>
            <a:pPr>
              <a:spcBef>
                <a:spcPts val="600"/>
              </a:spcBef>
            </a:pPr>
            <a:r>
              <a:rPr lang="en-US" sz="2400" dirty="0">
                <a:solidFill>
                  <a:schemeClr val="tx2"/>
                </a:solidFill>
              </a:rPr>
              <a:t>C</a:t>
            </a:r>
            <a:r>
              <a:rPr lang="en-US" sz="2400" dirty="0" smtClean="0">
                <a:solidFill>
                  <a:schemeClr val="tx2"/>
                </a:solidFill>
              </a:rPr>
              <a:t>ontact info: </a:t>
            </a:r>
            <a:r>
              <a:rPr lang="en-US" sz="2400" dirty="0">
                <a:solidFill>
                  <a:schemeClr val="tx2"/>
                </a:solidFill>
              </a:rPr>
              <a:t>MulcahyConsulting@comcast.net</a:t>
            </a:r>
            <a:endParaRPr lang="en-US" sz="2400" dirty="0"/>
          </a:p>
        </p:txBody>
      </p:sp>
    </p:spTree>
    <p:extLst>
      <p:ext uri="{BB962C8B-B14F-4D97-AF65-F5344CB8AC3E}">
        <p14:creationId xmlns:p14="http://schemas.microsoft.com/office/powerpoint/2010/main" val="3822260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534401" cy="4834129"/>
          </a:xfrm>
        </p:spPr>
        <p:txBody>
          <a:bodyPr>
            <a:normAutofit/>
          </a:bodyPr>
          <a:lstStyle/>
          <a:p>
            <a:pPr marL="45720" indent="0">
              <a:buNone/>
            </a:pPr>
            <a:r>
              <a:rPr lang="en-US" dirty="0"/>
              <a:t>Much of the way that </a:t>
            </a:r>
            <a:r>
              <a:rPr lang="en-US" dirty="0" smtClean="0"/>
              <a:t>the content in </a:t>
            </a:r>
            <a:r>
              <a:rPr lang="en-US" dirty="0"/>
              <a:t>Trial Master File is </a:t>
            </a:r>
            <a:r>
              <a:rPr lang="en-US" dirty="0">
                <a:solidFill>
                  <a:srgbClr val="C00000"/>
                </a:solidFill>
              </a:rPr>
              <a:t>collected, created, and managed</a:t>
            </a:r>
            <a:r>
              <a:rPr lang="en-US" dirty="0"/>
              <a:t> is contrary to </a:t>
            </a:r>
            <a:r>
              <a:rPr lang="en-US" dirty="0" smtClean="0"/>
              <a:t>our normal everyday way of thinking and working.</a:t>
            </a:r>
          </a:p>
          <a:p>
            <a:endParaRPr lang="en-US" dirty="0"/>
          </a:p>
          <a:p>
            <a:r>
              <a:rPr lang="en-US" dirty="0" smtClean="0"/>
              <a:t>Consumer rewards cards that connect personal data</a:t>
            </a:r>
            <a:br>
              <a:rPr lang="en-US" dirty="0" smtClean="0"/>
            </a:br>
            <a:r>
              <a:rPr lang="en-US" dirty="0" smtClean="0"/>
              <a:t>with usage and purchase data. We like getting some-</a:t>
            </a:r>
            <a:br>
              <a:rPr lang="en-US" dirty="0" smtClean="0"/>
            </a:br>
            <a:r>
              <a:rPr lang="en-US" dirty="0" smtClean="0"/>
              <a:t>thing for doing nothing.</a:t>
            </a:r>
          </a:p>
          <a:p>
            <a:endParaRPr lang="en-US" dirty="0" smtClean="0"/>
          </a:p>
          <a:p>
            <a:r>
              <a:rPr lang="en-US" dirty="0" smtClean="0"/>
              <a:t>Phones allow us to do banking transactions; </a:t>
            </a:r>
            <a:br>
              <a:rPr lang="en-US" dirty="0" smtClean="0"/>
            </a:br>
            <a:r>
              <a:rPr lang="en-US" dirty="0" smtClean="0"/>
              <a:t>including photos to deposit checks.</a:t>
            </a:r>
          </a:p>
          <a:p>
            <a:endParaRPr lang="en-US" dirty="0" smtClean="0"/>
          </a:p>
          <a:p>
            <a:r>
              <a:rPr lang="en-US" dirty="0"/>
              <a:t>E</a:t>
            </a:r>
            <a:r>
              <a:rPr lang="en-US" dirty="0" smtClean="0"/>
              <a:t>nroll subjects into clinical studies using </a:t>
            </a:r>
            <a:br>
              <a:rPr lang="en-US" dirty="0" smtClean="0"/>
            </a:br>
            <a:r>
              <a:rPr lang="en-US" dirty="0" smtClean="0"/>
              <a:t>interactive web technology </a:t>
            </a:r>
            <a:endParaRPr lang="en-US" dirty="0"/>
          </a:p>
        </p:txBody>
      </p:sp>
      <p:sp>
        <p:nvSpPr>
          <p:cNvPr id="2" name="Title 1"/>
          <p:cNvSpPr>
            <a:spLocks noGrp="1"/>
          </p:cNvSpPr>
          <p:nvPr>
            <p:ph type="title"/>
          </p:nvPr>
        </p:nvSpPr>
        <p:spPr/>
        <p:txBody>
          <a:bodyPr/>
          <a:lstStyle/>
          <a:p>
            <a:r>
              <a:rPr lang="en-US" dirty="0" smtClean="0"/>
              <a:t>The Technology v. the process</a:t>
            </a:r>
            <a:endParaRPr lang="en-US" dirty="0"/>
          </a:p>
        </p:txBody>
      </p:sp>
      <p:pic>
        <p:nvPicPr>
          <p:cNvPr id="5122" name="Picture 2" descr="C:\Users\Mulcahy Consulting\AppData\Local\Microsoft\Windows\Temporary Internet Files\Content.IE5\23TP6WGK\MC9004397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72" y="408409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ulcahy Consulting\AppData\Local\Microsoft\Windows\Temporary Internet Files\Content.IE5\7M94GFTO\MP9004017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5846931"/>
            <a:ext cx="1426453" cy="950582"/>
          </a:xfrm>
          <a:prstGeom prst="rect">
            <a:avLst/>
          </a:prstGeom>
          <a:noFill/>
          <a:extLst>
            <a:ext uri="{909E8E84-426E-40DD-AFC4-6F175D3DCCD1}">
              <a14:hiddenFill xmlns:a14="http://schemas.microsoft.com/office/drawing/2010/main">
                <a:solidFill>
                  <a:srgbClr val="FFFFFF"/>
                </a:solidFill>
              </a14:hiddenFill>
            </a:ext>
          </a:extLst>
        </p:spPr>
      </p:pic>
      <p:sp>
        <p:nvSpPr>
          <p:cNvPr id="4" name="Parallelogram 3"/>
          <p:cNvSpPr/>
          <p:nvPr/>
        </p:nvSpPr>
        <p:spPr>
          <a:xfrm>
            <a:off x="6926272" y="2819400"/>
            <a:ext cx="838200" cy="304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rot="2286131">
            <a:off x="7065328" y="2678319"/>
            <a:ext cx="838200" cy="304800"/>
          </a:xfrm>
          <a:prstGeom prst="parallelogram">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Users\Mulcahy Consulting\AppData\Local\Microsoft\Windows\Temporary Internet Files\Content.IE5\SKGIHAF7\MC9003106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672" y="2911211"/>
            <a:ext cx="996949" cy="120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49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719071"/>
            <a:ext cx="6324600" cy="1328929"/>
          </a:xfrm>
        </p:spPr>
        <p:txBody>
          <a:bodyPr>
            <a:normAutofit/>
          </a:bodyPr>
          <a:lstStyle/>
          <a:p>
            <a:pPr marL="45720" indent="0">
              <a:buNone/>
            </a:pPr>
            <a:r>
              <a:rPr lang="en-US" dirty="0" smtClean="0"/>
              <a:t>For TMF collection, creation, and management many of us are still working in the…</a:t>
            </a:r>
            <a:endParaRPr lang="en-US" dirty="0"/>
          </a:p>
        </p:txBody>
      </p:sp>
      <p:sp>
        <p:nvSpPr>
          <p:cNvPr id="2" name="Title 1"/>
          <p:cNvSpPr>
            <a:spLocks noGrp="1"/>
          </p:cNvSpPr>
          <p:nvPr>
            <p:ph type="title"/>
          </p:nvPr>
        </p:nvSpPr>
        <p:spPr/>
        <p:txBody>
          <a:bodyPr/>
          <a:lstStyle/>
          <a:p>
            <a:r>
              <a:rPr lang="en-US" dirty="0" smtClean="0"/>
              <a:t>The Technology v. the process</a:t>
            </a:r>
            <a:endParaRPr lang="en-US" dirty="0"/>
          </a:p>
        </p:txBody>
      </p:sp>
      <p:pic>
        <p:nvPicPr>
          <p:cNvPr id="1028" name="Picture 4" descr="https://lh3.ggpht.com/gdItMcUvmpDc_kB1hfa-qM-9kXn34c6Xuw_vlyx1hCin_85a3k-2xfpZJmA42VJPrkc=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2400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SqH2rgCcVDlUMdKl5mLfMveUNfRD0YJOdGuDqQxmWK9gfQ_2g2peZXK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71762"/>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93" t="27985" r="53008" b="17351"/>
          <a:stretch/>
        </p:blipFill>
        <p:spPr bwMode="auto">
          <a:xfrm>
            <a:off x="1204912" y="4352751"/>
            <a:ext cx="2784341" cy="210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p-fam.com/blogstuff/CC06/12-cell-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900660"/>
            <a:ext cx="1612488" cy="2444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4352751"/>
            <a:ext cx="609600" cy="830997"/>
          </a:xfrm>
          <a:prstGeom prst="rect">
            <a:avLst/>
          </a:prstGeom>
          <a:noFill/>
        </p:spPr>
        <p:txBody>
          <a:bodyPr wrap="square" rtlCol="0">
            <a:spAutoFit/>
          </a:bodyPr>
          <a:lstStyle/>
          <a:p>
            <a:r>
              <a:rPr lang="en-US" sz="4800" dirty="0"/>
              <a:t>=</a:t>
            </a:r>
            <a:endParaRPr lang="en-US" dirty="0"/>
          </a:p>
        </p:txBody>
      </p:sp>
    </p:spTree>
    <p:extLst>
      <p:ext uri="{BB962C8B-B14F-4D97-AF65-F5344CB8AC3E}">
        <p14:creationId xmlns:p14="http://schemas.microsoft.com/office/powerpoint/2010/main" val="205103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“old” TMF Paper-based process</a:t>
            </a:r>
            <a:br>
              <a:rPr lang="en-US" dirty="0" smtClean="0"/>
            </a:br>
            <a:r>
              <a:rPr lang="en-US" sz="2400" dirty="0" smtClean="0"/>
              <a:t>Sponsor to CRO or </a:t>
            </a:r>
            <a:r>
              <a:rPr lang="en-US" sz="2400" dirty="0" err="1" smtClean="0"/>
              <a:t>SIte</a:t>
            </a:r>
            <a:r>
              <a:rPr lang="en-US" sz="2400" dirty="0" smtClean="0"/>
              <a:t>  </a:t>
            </a:r>
            <a:endParaRPr lang="en-US" dirty="0"/>
          </a:p>
        </p:txBody>
      </p:sp>
      <p:pic>
        <p:nvPicPr>
          <p:cNvPr id="1027" name="Picture 3" descr="C:\Users\Mulcahy Consulting\AppData\Local\Microsoft\Windows\Temporary Internet Files\Content.IE5\SKGIHAF7\MC9004326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50" y="4609402"/>
            <a:ext cx="1125130" cy="1125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ulcahy Consulting\AppData\Local\Microsoft\Windows\Temporary Internet Files\Content.IE5\QOPPA7BV\MC9003667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944" y="2351083"/>
            <a:ext cx="1060084" cy="555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ulcahy Consulting\AppData\Local\Microsoft\Windows\Temporary Internet Files\Content.IE5\SKGIHAF7\MC9004326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33127"/>
            <a:ext cx="1030287" cy="1030287"/>
          </a:xfrm>
          <a:prstGeom prst="rect">
            <a:avLst/>
          </a:prstGeom>
          <a:noFill/>
          <a:extLst>
            <a:ext uri="{909E8E84-426E-40DD-AFC4-6F175D3DCCD1}">
              <a14:hiddenFill xmlns:a14="http://schemas.microsoft.com/office/drawing/2010/main">
                <a:solidFill>
                  <a:srgbClr val="FFFFFF"/>
                </a:solidFill>
              </a14:hiddenFill>
            </a:ext>
          </a:extLst>
        </p:spPr>
      </p:pic>
      <p:sp>
        <p:nvSpPr>
          <p:cNvPr id="8" name="Document"/>
          <p:cNvSpPr>
            <a:spLocks noEditPoints="1" noChangeArrowheads="1"/>
          </p:cNvSpPr>
          <p:nvPr/>
        </p:nvSpPr>
        <p:spPr bwMode="auto">
          <a:xfrm>
            <a:off x="664892" y="2763414"/>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P</a:t>
            </a:r>
            <a:endParaRPr lang="en-US" dirty="0"/>
          </a:p>
        </p:txBody>
      </p:sp>
      <p:pic>
        <p:nvPicPr>
          <p:cNvPr id="1031" name="Picture 7" descr="C:\Users\Mulcahy Consulting\AppData\Local\Microsoft\Windows\Temporary Internet Files\Content.IE5\QOPPA7BV\MC9002120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85" y="3497799"/>
            <a:ext cx="643957" cy="584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ulcahy Consulting\AppData\Local\Microsoft\Windows\Temporary Internet Files\Content.IE5\QOPPA7BV\MC9003111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1365" y="3435845"/>
            <a:ext cx="663319" cy="602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ulcahy Consulting\AppData\Local\Microsoft\Windows\Temporary Internet Files\Content.IE5\SKGIHAF7\MC9004135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720" y="1927135"/>
            <a:ext cx="734224" cy="767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Mulcahy Consulting\AppData\Local\Microsoft\Windows\Temporary Internet Files\Content.IE5\QOPPA7BV\MC90038868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1565" y="2874659"/>
            <a:ext cx="848748" cy="759718"/>
          </a:xfrm>
          <a:prstGeom prst="rect">
            <a:avLst/>
          </a:prstGeom>
          <a:noFill/>
          <a:extLst>
            <a:ext uri="{909E8E84-426E-40DD-AFC4-6F175D3DCCD1}">
              <a14:hiddenFill xmlns:a14="http://schemas.microsoft.com/office/drawing/2010/main">
                <a:solidFill>
                  <a:srgbClr val="FFFFFF"/>
                </a:solidFill>
              </a14:hiddenFill>
            </a:ext>
          </a:extLst>
        </p:spPr>
      </p:pic>
      <p:sp>
        <p:nvSpPr>
          <p:cNvPr id="16" name="Document"/>
          <p:cNvSpPr>
            <a:spLocks noEditPoints="1" noChangeArrowheads="1"/>
          </p:cNvSpPr>
          <p:nvPr/>
        </p:nvSpPr>
        <p:spPr bwMode="auto">
          <a:xfrm>
            <a:off x="2880028" y="1787293"/>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E</a:t>
            </a:r>
            <a:endParaRPr lang="en-US" dirty="0"/>
          </a:p>
        </p:txBody>
      </p:sp>
      <p:sp>
        <p:nvSpPr>
          <p:cNvPr id="6" name="Curved Down Arrow 5"/>
          <p:cNvSpPr/>
          <p:nvPr/>
        </p:nvSpPr>
        <p:spPr>
          <a:xfrm rot="16595441">
            <a:off x="230212" y="3140432"/>
            <a:ext cx="457200" cy="1543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rot="18732063">
            <a:off x="638380" y="2315712"/>
            <a:ext cx="457200" cy="1543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rot="1419246">
            <a:off x="1856808" y="2018838"/>
            <a:ext cx="457200" cy="1543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Down Arrow 22"/>
          <p:cNvSpPr/>
          <p:nvPr/>
        </p:nvSpPr>
        <p:spPr>
          <a:xfrm rot="562529">
            <a:off x="3454861" y="1629157"/>
            <a:ext cx="457200" cy="1543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7" descr="C:\Users\Mulcahy Consulting\AppData\Local\Microsoft\Windows\Temporary Internet Files\Content.IE5\QOPPA7BV\MC9002120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643" y="3380815"/>
            <a:ext cx="708353" cy="642752"/>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rot="7340099">
            <a:off x="3636586" y="3023494"/>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rved Down Arrow 27"/>
          <p:cNvSpPr/>
          <p:nvPr/>
        </p:nvSpPr>
        <p:spPr>
          <a:xfrm rot="8710698">
            <a:off x="2734718" y="2688585"/>
            <a:ext cx="457200" cy="15435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ight Arrow 28"/>
          <p:cNvSpPr/>
          <p:nvPr/>
        </p:nvSpPr>
        <p:spPr>
          <a:xfrm rot="19835646">
            <a:off x="1363595" y="3046856"/>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3281046">
            <a:off x="4435571" y="2972562"/>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5327920" y="3689095"/>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 descr="C:\Users\Mulcahy Consulting\AppData\Local\Microsoft\Windows\Temporary Internet Files\Content.IE5\SKGIHAF7\MC9004326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115" y="46115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6" name="Document"/>
          <p:cNvSpPr>
            <a:spLocks noEditPoints="1" noChangeArrowheads="1"/>
          </p:cNvSpPr>
          <p:nvPr/>
        </p:nvSpPr>
        <p:spPr bwMode="auto">
          <a:xfrm>
            <a:off x="5780985" y="4735283"/>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P</a:t>
            </a:r>
            <a:endParaRPr lang="en-US" dirty="0"/>
          </a:p>
        </p:txBody>
      </p:sp>
      <p:pic>
        <p:nvPicPr>
          <p:cNvPr id="37" name="Picture 7" descr="C:\Users\Mulcahy Consulting\AppData\Local\Microsoft\Windows\Temporary Internet Files\Content.IE5\QOPPA7BV\MC9002120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4840" y="4776571"/>
            <a:ext cx="643957" cy="584320"/>
          </a:xfrm>
          <a:prstGeom prst="rect">
            <a:avLst/>
          </a:prstGeom>
          <a:noFill/>
          <a:extLst>
            <a:ext uri="{909E8E84-426E-40DD-AFC4-6F175D3DCCD1}">
              <a14:hiddenFill xmlns:a14="http://schemas.microsoft.com/office/drawing/2010/main">
                <a:solidFill>
                  <a:srgbClr val="FFFFFF"/>
                </a:solidFill>
              </a14:hiddenFill>
            </a:ext>
          </a:extLst>
        </p:spPr>
      </p:pic>
      <p:sp>
        <p:nvSpPr>
          <p:cNvPr id="38" name="Document"/>
          <p:cNvSpPr>
            <a:spLocks noEditPoints="1" noChangeArrowheads="1"/>
          </p:cNvSpPr>
          <p:nvPr/>
        </p:nvSpPr>
        <p:spPr bwMode="auto">
          <a:xfrm>
            <a:off x="5942251" y="3429016"/>
            <a:ext cx="478108" cy="6174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P</a:t>
            </a:r>
            <a:endParaRPr lang="en-US" dirty="0"/>
          </a:p>
        </p:txBody>
      </p:sp>
      <p:sp>
        <p:nvSpPr>
          <p:cNvPr id="39" name="Right Arrow 38"/>
          <p:cNvSpPr/>
          <p:nvPr/>
        </p:nvSpPr>
        <p:spPr>
          <a:xfrm rot="14564804">
            <a:off x="823151" y="4276519"/>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6652573" y="3670607"/>
            <a:ext cx="1043627" cy="6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63549" y="3497799"/>
            <a:ext cx="1583687" cy="646331"/>
          </a:xfrm>
          <a:prstGeom prst="rect">
            <a:avLst/>
          </a:prstGeom>
          <a:noFill/>
        </p:spPr>
        <p:txBody>
          <a:bodyPr wrap="square" rtlCol="0">
            <a:spAutoFit/>
          </a:bodyPr>
          <a:lstStyle/>
          <a:p>
            <a:r>
              <a:rPr lang="en-US" dirty="0" smtClean="0">
                <a:solidFill>
                  <a:schemeClr val="tx2"/>
                </a:solidFill>
              </a:rPr>
              <a:t>TMF at CRO</a:t>
            </a:r>
            <a:br>
              <a:rPr lang="en-US" dirty="0" smtClean="0">
                <a:solidFill>
                  <a:schemeClr val="tx2"/>
                </a:solidFill>
              </a:rPr>
            </a:br>
            <a:r>
              <a:rPr lang="en-US" dirty="0" smtClean="0">
                <a:solidFill>
                  <a:schemeClr val="tx2"/>
                </a:solidFill>
              </a:rPr>
              <a:t>or ISF at Site</a:t>
            </a:r>
            <a:endParaRPr lang="en-US" dirty="0">
              <a:solidFill>
                <a:schemeClr val="tx2"/>
              </a:solidFill>
            </a:endParaRPr>
          </a:p>
        </p:txBody>
      </p:sp>
      <p:sp>
        <p:nvSpPr>
          <p:cNvPr id="43" name="Right Arrow 42"/>
          <p:cNvSpPr/>
          <p:nvPr/>
        </p:nvSpPr>
        <p:spPr>
          <a:xfrm>
            <a:off x="6402526" y="5069442"/>
            <a:ext cx="1043627" cy="6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490398" y="4795193"/>
            <a:ext cx="1583687" cy="646331"/>
          </a:xfrm>
          <a:prstGeom prst="rect">
            <a:avLst/>
          </a:prstGeom>
          <a:noFill/>
        </p:spPr>
        <p:txBody>
          <a:bodyPr wrap="square" rtlCol="0">
            <a:spAutoFit/>
          </a:bodyPr>
          <a:lstStyle/>
          <a:p>
            <a:r>
              <a:rPr lang="en-US" dirty="0" smtClean="0">
                <a:solidFill>
                  <a:schemeClr val="tx2"/>
                </a:solidFill>
              </a:rPr>
              <a:t>TMF at CRO</a:t>
            </a:r>
            <a:br>
              <a:rPr lang="en-US" dirty="0" smtClean="0">
                <a:solidFill>
                  <a:schemeClr val="tx2"/>
                </a:solidFill>
              </a:rPr>
            </a:br>
            <a:r>
              <a:rPr lang="en-US" dirty="0" smtClean="0">
                <a:solidFill>
                  <a:schemeClr val="tx2"/>
                </a:solidFill>
              </a:rPr>
              <a:t>or ISF at Site</a:t>
            </a:r>
            <a:endParaRPr lang="en-US" dirty="0">
              <a:solidFill>
                <a:schemeClr val="tx2"/>
              </a:solidFill>
            </a:endParaRPr>
          </a:p>
        </p:txBody>
      </p:sp>
      <p:sp>
        <p:nvSpPr>
          <p:cNvPr id="46" name="TextBox 45"/>
          <p:cNvSpPr txBox="1"/>
          <p:nvPr/>
        </p:nvSpPr>
        <p:spPr>
          <a:xfrm>
            <a:off x="7587284" y="5466307"/>
            <a:ext cx="1239344" cy="369332"/>
          </a:xfrm>
          <a:prstGeom prst="rect">
            <a:avLst/>
          </a:prstGeom>
          <a:solidFill>
            <a:schemeClr val="bg1"/>
          </a:solidFill>
        </p:spPr>
        <p:txBody>
          <a:bodyPr wrap="square" rtlCol="0">
            <a:spAutoFit/>
          </a:bodyPr>
          <a:lstStyle/>
          <a:p>
            <a:r>
              <a:rPr lang="en-US" dirty="0" smtClean="0">
                <a:solidFill>
                  <a:schemeClr val="tx2"/>
                </a:solidFill>
              </a:rPr>
              <a:t>END HERE</a:t>
            </a:r>
            <a:endParaRPr lang="en-US" dirty="0">
              <a:solidFill>
                <a:schemeClr val="tx2"/>
              </a:solidFill>
            </a:endParaRPr>
          </a:p>
        </p:txBody>
      </p:sp>
      <p:sp>
        <p:nvSpPr>
          <p:cNvPr id="41" name="Right Arrow 40"/>
          <p:cNvSpPr/>
          <p:nvPr/>
        </p:nvSpPr>
        <p:spPr>
          <a:xfrm rot="5400000">
            <a:off x="3318739" y="4292868"/>
            <a:ext cx="515143" cy="5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3964476" y="5077276"/>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5222748" y="5068731"/>
            <a:ext cx="515143" cy="49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82995" y="5907954"/>
            <a:ext cx="1414455" cy="369332"/>
          </a:xfrm>
          <a:prstGeom prst="rect">
            <a:avLst/>
          </a:prstGeom>
          <a:solidFill>
            <a:schemeClr val="bg1"/>
          </a:solidFill>
        </p:spPr>
        <p:txBody>
          <a:bodyPr wrap="square" rtlCol="0">
            <a:spAutoFit/>
          </a:bodyPr>
          <a:lstStyle/>
          <a:p>
            <a:r>
              <a:rPr lang="en-US" dirty="0" smtClean="0">
                <a:solidFill>
                  <a:schemeClr val="tx2"/>
                </a:solidFill>
              </a:rPr>
              <a:t>BEGIN HERE</a:t>
            </a:r>
            <a:endParaRPr lang="en-US" dirty="0">
              <a:solidFill>
                <a:schemeClr val="tx2"/>
              </a:solidFill>
            </a:endParaRPr>
          </a:p>
        </p:txBody>
      </p:sp>
      <p:sp>
        <p:nvSpPr>
          <p:cNvPr id="2" name="TextBox 1"/>
          <p:cNvSpPr txBox="1"/>
          <p:nvPr/>
        </p:nvSpPr>
        <p:spPr>
          <a:xfrm>
            <a:off x="3603046" y="5907954"/>
            <a:ext cx="2578259" cy="523220"/>
          </a:xfrm>
          <a:prstGeom prst="rect">
            <a:avLst/>
          </a:prstGeom>
          <a:noFill/>
        </p:spPr>
        <p:txBody>
          <a:bodyPr wrap="square" rtlCol="0">
            <a:spAutoFit/>
          </a:bodyPr>
          <a:lstStyle/>
          <a:p>
            <a:r>
              <a:rPr lang="en-US" sz="2800" b="1" dirty="0" smtClean="0">
                <a:solidFill>
                  <a:srgbClr val="FF0000"/>
                </a:solidFill>
              </a:rPr>
              <a:t>Up to 11</a:t>
            </a:r>
            <a:r>
              <a:rPr lang="en-US" sz="2400" dirty="0" smtClean="0">
                <a:solidFill>
                  <a:srgbClr val="FF0000"/>
                </a:solidFill>
              </a:rPr>
              <a:t> </a:t>
            </a:r>
            <a:r>
              <a:rPr lang="en-US" sz="2400" b="1" dirty="0" smtClean="0">
                <a:solidFill>
                  <a:srgbClr val="FF0000"/>
                </a:solidFill>
              </a:rPr>
              <a:t>Steps!</a:t>
            </a:r>
            <a:endParaRPr lang="en-US" sz="2400" b="1" dirty="0">
              <a:solidFill>
                <a:srgbClr val="FF0000"/>
              </a:solidFill>
            </a:endParaRPr>
          </a:p>
        </p:txBody>
      </p:sp>
    </p:spTree>
    <p:extLst>
      <p:ext uri="{BB962C8B-B14F-4D97-AF65-F5344CB8AC3E}">
        <p14:creationId xmlns:p14="http://schemas.microsoft.com/office/powerpoint/2010/main" val="21117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36" grpId="0" animBg="1"/>
      <p:bldP spid="3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Redesign processes to enable </a:t>
            </a:r>
            <a:r>
              <a:rPr lang="en-US" dirty="0"/>
              <a:t>sponsors, </a:t>
            </a:r>
            <a:r>
              <a:rPr lang="en-US" dirty="0" smtClean="0"/>
              <a:t>CROs, </a:t>
            </a:r>
            <a:r>
              <a:rPr lang="en-US" dirty="0"/>
              <a:t>and </a:t>
            </a:r>
            <a:r>
              <a:rPr lang="en-US" dirty="0" smtClean="0"/>
              <a:t>sites </a:t>
            </a:r>
            <a:r>
              <a:rPr lang="en-US" dirty="0"/>
              <a:t>to </a:t>
            </a:r>
            <a:r>
              <a:rPr lang="en-US" dirty="0" smtClean="0"/>
              <a:t>create and contribute efficiently to </a:t>
            </a:r>
            <a:r>
              <a:rPr lang="en-US" dirty="0"/>
              <a:t>the </a:t>
            </a:r>
            <a:r>
              <a:rPr lang="en-US" dirty="0" smtClean="0"/>
              <a:t>TMF -- without paper or email attachments</a:t>
            </a:r>
          </a:p>
          <a:p>
            <a:endParaRPr lang="en-US" dirty="0"/>
          </a:p>
          <a:p>
            <a:pPr marL="45720" indent="0">
              <a:lnSpc>
                <a:spcPct val="250000"/>
              </a:lnSpc>
              <a:buNone/>
            </a:pPr>
            <a:r>
              <a:rPr lang="en-US" dirty="0"/>
              <a:t>	</a:t>
            </a:r>
            <a:r>
              <a:rPr lang="en-US" sz="2400" dirty="0" smtClean="0"/>
              <a:t>Create – Review - Approval – Collect - Submit  	Distribute - Consume – Acknowledge - Report  </a:t>
            </a:r>
            <a:endParaRPr lang="en-US" dirty="0"/>
          </a:p>
          <a:p>
            <a:pPr marL="45720" indent="0">
              <a:buNone/>
            </a:pPr>
            <a:endParaRPr lang="en-US" dirty="0" smtClean="0"/>
          </a:p>
          <a:p>
            <a:pPr marL="45720" indent="0">
              <a:buNone/>
            </a:pPr>
            <a:endParaRPr lang="en-US" dirty="0" smtClean="0"/>
          </a:p>
          <a:p>
            <a:pPr marL="45720" indent="0">
              <a:buNone/>
            </a:pPr>
            <a:endParaRPr lang="en-US" dirty="0" smtClean="0"/>
          </a:p>
          <a:p>
            <a:endParaRPr lang="en-US" dirty="0"/>
          </a:p>
          <a:p>
            <a:endParaRPr lang="en-US" dirty="0"/>
          </a:p>
        </p:txBody>
      </p:sp>
      <p:sp>
        <p:nvSpPr>
          <p:cNvPr id="3" name="Title 2"/>
          <p:cNvSpPr>
            <a:spLocks noGrp="1"/>
          </p:cNvSpPr>
          <p:nvPr>
            <p:ph type="title"/>
          </p:nvPr>
        </p:nvSpPr>
        <p:spPr>
          <a:xfrm>
            <a:off x="381000" y="304800"/>
            <a:ext cx="8381260" cy="1054394"/>
          </a:xfrm>
        </p:spPr>
        <p:txBody>
          <a:bodyPr/>
          <a:lstStyle/>
          <a:p>
            <a:r>
              <a:rPr lang="en-US" dirty="0" smtClean="0"/>
              <a:t>Redesign Process</a:t>
            </a:r>
            <a:endParaRPr lang="en-US" dirty="0"/>
          </a:p>
        </p:txBody>
      </p:sp>
      <p:sp>
        <p:nvSpPr>
          <p:cNvPr id="5" name="TextBox 4"/>
          <p:cNvSpPr txBox="1"/>
          <p:nvPr/>
        </p:nvSpPr>
        <p:spPr>
          <a:xfrm>
            <a:off x="393300" y="1708356"/>
            <a:ext cx="1565777" cy="400110"/>
          </a:xfrm>
          <a:prstGeom prst="rect">
            <a:avLst/>
          </a:prstGeom>
          <a:solidFill>
            <a:schemeClr val="accent2">
              <a:lumMod val="40000"/>
              <a:lumOff val="60000"/>
            </a:schemeClr>
          </a:solidFill>
        </p:spPr>
        <p:txBody>
          <a:bodyPr wrap="square" rtlCol="0">
            <a:spAutoFit/>
          </a:bodyPr>
          <a:lstStyle/>
          <a:p>
            <a:pPr algn="r"/>
            <a:r>
              <a:rPr lang="en-US" sz="2000" dirty="0" smtClean="0">
                <a:solidFill>
                  <a:srgbClr val="C00000"/>
                </a:solidFill>
              </a:rPr>
              <a:t>Rethink</a:t>
            </a:r>
            <a:endParaRPr lang="en-US" sz="2000" dirty="0">
              <a:solidFill>
                <a:srgbClr val="C00000"/>
              </a:solidFill>
            </a:endParaRPr>
          </a:p>
        </p:txBody>
      </p:sp>
      <p:sp>
        <p:nvSpPr>
          <p:cNvPr id="6" name="TextBox 5"/>
          <p:cNvSpPr txBox="1"/>
          <p:nvPr/>
        </p:nvSpPr>
        <p:spPr>
          <a:xfrm>
            <a:off x="2126226" y="521112"/>
            <a:ext cx="2514600" cy="646331"/>
          </a:xfrm>
          <a:prstGeom prst="rect">
            <a:avLst/>
          </a:prstGeom>
          <a:solidFill>
            <a:schemeClr val="tx2"/>
          </a:solidFill>
        </p:spPr>
        <p:txBody>
          <a:bodyPr wrap="square" rtlCol="0">
            <a:spAutoFit/>
          </a:bodyPr>
          <a:lstStyle/>
          <a:p>
            <a:pPr algn="r"/>
            <a:r>
              <a:rPr lang="en-US" sz="3600" dirty="0" smtClean="0">
                <a:solidFill>
                  <a:srgbClr val="C00000"/>
                </a:solidFill>
                <a:latin typeface="+mj-lt"/>
              </a:rPr>
              <a:t>RETHINK</a:t>
            </a:r>
            <a:endParaRPr lang="en-US" sz="3600" dirty="0">
              <a:solidFill>
                <a:srgbClr val="C00000"/>
              </a:solidFill>
              <a:latin typeface="+mj-lt"/>
            </a:endParaRPr>
          </a:p>
        </p:txBody>
      </p:sp>
    </p:spTree>
    <p:extLst>
      <p:ext uri="{BB962C8B-B14F-4D97-AF65-F5344CB8AC3E}">
        <p14:creationId xmlns:p14="http://schemas.microsoft.com/office/powerpoint/2010/main" val="855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Easy can it be?</a:t>
            </a:r>
            <a:br>
              <a:rPr lang="en-US" dirty="0" smtClean="0"/>
            </a:br>
            <a:r>
              <a:rPr lang="en-US" sz="2400" dirty="0" smtClean="0"/>
              <a:t>Using Technology to its Fullest</a:t>
            </a:r>
            <a:endParaRPr lang="en-US" dirty="0"/>
          </a:p>
        </p:txBody>
      </p:sp>
      <p:sp>
        <p:nvSpPr>
          <p:cNvPr id="16" name="TextBox 15"/>
          <p:cNvSpPr txBox="1"/>
          <p:nvPr/>
        </p:nvSpPr>
        <p:spPr>
          <a:xfrm>
            <a:off x="1928914" y="5416361"/>
            <a:ext cx="4847966" cy="1015663"/>
          </a:xfrm>
          <a:prstGeom prst="rect">
            <a:avLst/>
          </a:prstGeom>
          <a:noFill/>
        </p:spPr>
        <p:txBody>
          <a:bodyPr wrap="square" rtlCol="0">
            <a:spAutoFit/>
          </a:bodyPr>
          <a:lstStyle/>
          <a:p>
            <a:pPr algn="ctr"/>
            <a:r>
              <a:rPr lang="en-US" sz="2000" dirty="0" smtClean="0">
                <a:solidFill>
                  <a:schemeClr val="tx2"/>
                </a:solidFill>
              </a:rPr>
              <a:t>The technology is already available and will continue to advance</a:t>
            </a:r>
          </a:p>
          <a:p>
            <a:pPr algn="ctr"/>
            <a:r>
              <a:rPr lang="en-US" sz="2000" dirty="0" smtClean="0">
                <a:solidFill>
                  <a:srgbClr val="FF0000"/>
                </a:solidFill>
                <a:effectLst>
                  <a:outerShdw blurRad="38100" dist="38100" dir="2700000" algn="tl">
                    <a:srgbClr val="000000">
                      <a:alpha val="43137"/>
                    </a:srgbClr>
                  </a:outerShdw>
                </a:effectLst>
              </a:rPr>
              <a:t>Rethink </a:t>
            </a:r>
            <a:r>
              <a:rPr lang="en-US" sz="2000" dirty="0">
                <a:solidFill>
                  <a:srgbClr val="FF0000"/>
                </a:solidFill>
                <a:effectLst>
                  <a:outerShdw blurRad="38100" dist="38100" dir="2700000" algn="tl">
                    <a:srgbClr val="000000">
                      <a:alpha val="43137"/>
                    </a:srgbClr>
                  </a:outerShdw>
                </a:effectLst>
              </a:rPr>
              <a:t>the Process </a:t>
            </a:r>
          </a:p>
        </p:txBody>
      </p:sp>
      <p:pic>
        <p:nvPicPr>
          <p:cNvPr id="24" name="Picture 2" descr="C:\Users\Mulcahy Consulting\AppData\Local\Microsoft\Windows\Temporary Internet Files\Content.IE5\7M94GFTO\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06456" y="1525241"/>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7" name="Flowchart: Magnetic Disk 26"/>
          <p:cNvSpPr/>
          <p:nvPr/>
        </p:nvSpPr>
        <p:spPr>
          <a:xfrm>
            <a:off x="3515045" y="2286000"/>
            <a:ext cx="1285555" cy="20254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8" name="Left-Right Arrow 27"/>
          <p:cNvSpPr/>
          <p:nvPr/>
        </p:nvSpPr>
        <p:spPr>
          <a:xfrm>
            <a:off x="1778975" y="3757964"/>
            <a:ext cx="1219200" cy="2806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4933333" y="3738969"/>
            <a:ext cx="2335164" cy="2996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715000" y="2997437"/>
            <a:ext cx="1752600" cy="788317"/>
            <a:chOff x="5715000" y="2957052"/>
            <a:chExt cx="1828800" cy="788317"/>
          </a:xfrm>
        </p:grpSpPr>
        <p:sp>
          <p:nvSpPr>
            <p:cNvPr id="32" name="Curved Right Arrow 31"/>
            <p:cNvSpPr/>
            <p:nvPr/>
          </p:nvSpPr>
          <p:spPr>
            <a:xfrm>
              <a:off x="5715000" y="3027403"/>
              <a:ext cx="1725552" cy="717966"/>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Isosceles Triangle 32"/>
            <p:cNvSpPr/>
            <p:nvPr/>
          </p:nvSpPr>
          <p:spPr>
            <a:xfrm rot="5400000">
              <a:off x="7299410" y="3032210"/>
              <a:ext cx="319548" cy="169232"/>
            </a:xfrm>
            <a:prstGeom prst="triangl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Left-Right Arrow 33"/>
          <p:cNvSpPr/>
          <p:nvPr/>
        </p:nvSpPr>
        <p:spPr>
          <a:xfrm>
            <a:off x="1778975" y="2666580"/>
            <a:ext cx="1219200" cy="2806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1928914" y="2069206"/>
            <a:ext cx="5157686" cy="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28914" y="4439896"/>
            <a:ext cx="5157686" cy="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8" name="Picture 4" descr="http://www.iconshock.com/img_jpg/IMPRESSIONS/mail_icons/jpg/256/template_ic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38" t="2231" r="16556" b="1801"/>
          <a:stretch/>
        </p:blipFill>
        <p:spPr bwMode="auto">
          <a:xfrm>
            <a:off x="4337239" y="3093850"/>
            <a:ext cx="365760" cy="5161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356" t="3125" r="12643" b="3125"/>
          <a:stretch/>
        </p:blipFill>
        <p:spPr bwMode="auto">
          <a:xfrm>
            <a:off x="4337238" y="3662221"/>
            <a:ext cx="365760" cy="45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00" t="3609" r="16700" b="8542"/>
          <a:stretch/>
        </p:blipFill>
        <p:spPr bwMode="auto">
          <a:xfrm>
            <a:off x="3599091" y="3141435"/>
            <a:ext cx="657389" cy="89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tangle 40"/>
          <p:cNvSpPr/>
          <p:nvPr/>
        </p:nvSpPr>
        <p:spPr>
          <a:xfrm>
            <a:off x="318983" y="2667000"/>
            <a:ext cx="1205017" cy="1460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dirty="0" smtClean="0">
                <a:solidFill>
                  <a:schemeClr val="tx1">
                    <a:lumMod val="50000"/>
                    <a:lumOff val="50000"/>
                  </a:schemeClr>
                </a:solidFill>
              </a:rPr>
              <a:t>SPONSOR</a:t>
            </a:r>
            <a:endParaRPr lang="en-US" dirty="0">
              <a:solidFill>
                <a:schemeClr val="tx1">
                  <a:lumMod val="50000"/>
                  <a:lumOff val="50000"/>
                </a:schemeClr>
              </a:solidFill>
            </a:endParaRPr>
          </a:p>
        </p:txBody>
      </p:sp>
      <p:pic>
        <p:nvPicPr>
          <p:cNvPr id="42" name="Picture 41" descr="Icons_PPT_B-Gray_Businessmen2.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0107" y="2927334"/>
            <a:ext cx="742768" cy="742768"/>
          </a:xfrm>
          <a:prstGeom prst="rect">
            <a:avLst/>
          </a:prstGeom>
        </p:spPr>
      </p:pic>
      <p:sp>
        <p:nvSpPr>
          <p:cNvPr id="43" name="Rectangle 42"/>
          <p:cNvSpPr/>
          <p:nvPr/>
        </p:nvSpPr>
        <p:spPr>
          <a:xfrm>
            <a:off x="7596051" y="3544541"/>
            <a:ext cx="1205017" cy="1460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dirty="0" smtClean="0">
                <a:solidFill>
                  <a:schemeClr val="tx1">
                    <a:lumMod val="50000"/>
                    <a:lumOff val="50000"/>
                  </a:schemeClr>
                </a:solidFill>
              </a:rPr>
              <a:t>CRO / VENDORS</a:t>
            </a:r>
            <a:endParaRPr lang="en-US" dirty="0">
              <a:solidFill>
                <a:schemeClr val="tx1">
                  <a:lumMod val="50000"/>
                  <a:lumOff val="50000"/>
                </a:schemeClr>
              </a:solidFill>
            </a:endParaRPr>
          </a:p>
        </p:txBody>
      </p:sp>
      <p:pic>
        <p:nvPicPr>
          <p:cNvPr id="44" name="Picture 43" descr="Icons_PPT_B-Gray_Business+Doctors.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07614" y="3541847"/>
            <a:ext cx="981889" cy="981889"/>
          </a:xfrm>
          <a:prstGeom prst="rect">
            <a:avLst/>
          </a:prstGeom>
        </p:spPr>
      </p:pic>
      <p:sp>
        <p:nvSpPr>
          <p:cNvPr id="45" name="Rectangle 44"/>
          <p:cNvSpPr/>
          <p:nvPr/>
        </p:nvSpPr>
        <p:spPr>
          <a:xfrm>
            <a:off x="7580466" y="1972267"/>
            <a:ext cx="1205017" cy="1460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ctr"/>
            <a:r>
              <a:rPr lang="en-US" dirty="0" smtClean="0">
                <a:solidFill>
                  <a:schemeClr val="tx1">
                    <a:lumMod val="50000"/>
                    <a:lumOff val="50000"/>
                  </a:schemeClr>
                </a:solidFill>
              </a:rPr>
              <a:t>SITES</a:t>
            </a:r>
            <a:endParaRPr lang="en-US" dirty="0">
              <a:solidFill>
                <a:schemeClr val="tx1">
                  <a:lumMod val="50000"/>
                  <a:lumOff val="50000"/>
                </a:schemeClr>
              </a:solidFill>
            </a:endParaRPr>
          </a:p>
        </p:txBody>
      </p:sp>
      <p:grpSp>
        <p:nvGrpSpPr>
          <p:cNvPr id="46" name="Group 45"/>
          <p:cNvGrpSpPr/>
          <p:nvPr/>
        </p:nvGrpSpPr>
        <p:grpSpPr>
          <a:xfrm>
            <a:off x="7805264" y="2428618"/>
            <a:ext cx="783391" cy="769062"/>
            <a:chOff x="7827209" y="2428618"/>
            <a:chExt cx="783391" cy="769062"/>
          </a:xfrm>
        </p:grpSpPr>
        <p:pic>
          <p:nvPicPr>
            <p:cNvPr id="47" name="Picture 46"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27209" y="2428618"/>
              <a:ext cx="378280" cy="378280"/>
            </a:xfrm>
            <a:prstGeom prst="rect">
              <a:avLst/>
            </a:prstGeom>
          </p:spPr>
        </p:pic>
        <p:pic>
          <p:nvPicPr>
            <p:cNvPr id="48" name="Picture 47"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16735" y="2428618"/>
              <a:ext cx="378280" cy="378280"/>
            </a:xfrm>
            <a:prstGeom prst="rect">
              <a:avLst/>
            </a:prstGeom>
          </p:spPr>
        </p:pic>
        <p:pic>
          <p:nvPicPr>
            <p:cNvPr id="49" name="Picture 48"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27209" y="2819400"/>
              <a:ext cx="378280" cy="378280"/>
            </a:xfrm>
            <a:prstGeom prst="rect">
              <a:avLst/>
            </a:prstGeom>
          </p:spPr>
        </p:pic>
        <p:pic>
          <p:nvPicPr>
            <p:cNvPr id="50" name="Picture 49" descr="Icons_PPT_Gray_Docto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32320" y="2819400"/>
              <a:ext cx="378280" cy="378280"/>
            </a:xfrm>
            <a:prstGeom prst="rect">
              <a:avLst/>
            </a:prstGeom>
          </p:spPr>
        </p:pic>
      </p:grpSp>
      <p:sp>
        <p:nvSpPr>
          <p:cNvPr id="51" name="TextBox 50"/>
          <p:cNvSpPr txBox="1"/>
          <p:nvPr/>
        </p:nvSpPr>
        <p:spPr>
          <a:xfrm>
            <a:off x="3808075" y="2462174"/>
            <a:ext cx="720069" cy="369332"/>
          </a:xfrm>
          <a:prstGeom prst="rect">
            <a:avLst/>
          </a:prstGeom>
          <a:noFill/>
        </p:spPr>
        <p:txBody>
          <a:bodyPr wrap="none" rtlCol="0">
            <a:spAutoFit/>
          </a:bodyPr>
          <a:lstStyle/>
          <a:p>
            <a:r>
              <a:rPr lang="en-US" dirty="0" smtClean="0">
                <a:solidFill>
                  <a:schemeClr val="bg1"/>
                </a:solidFill>
              </a:rPr>
              <a:t>eTMF</a:t>
            </a:r>
            <a:endParaRPr lang="en-US" dirty="0">
              <a:solidFill>
                <a:schemeClr val="bg1"/>
              </a:solidFill>
            </a:endParaRPr>
          </a:p>
        </p:txBody>
      </p:sp>
      <p:grpSp>
        <p:nvGrpSpPr>
          <p:cNvPr id="52" name="Group 51"/>
          <p:cNvGrpSpPr/>
          <p:nvPr/>
        </p:nvGrpSpPr>
        <p:grpSpPr>
          <a:xfrm>
            <a:off x="4844672" y="2133600"/>
            <a:ext cx="2394328" cy="1298969"/>
            <a:chOff x="4844672" y="2133600"/>
            <a:chExt cx="2394328" cy="1298969"/>
          </a:xfrm>
        </p:grpSpPr>
        <p:sp>
          <p:nvSpPr>
            <p:cNvPr id="53" name="Rectangle 52"/>
            <p:cNvSpPr/>
            <p:nvPr/>
          </p:nvSpPr>
          <p:spPr>
            <a:xfrm>
              <a:off x="5272431" y="2133600"/>
              <a:ext cx="228291" cy="1298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 Arrow 53"/>
            <p:cNvSpPr/>
            <p:nvPr/>
          </p:nvSpPr>
          <p:spPr>
            <a:xfrm>
              <a:off x="4844672" y="2438400"/>
              <a:ext cx="2394328" cy="617949"/>
            </a:xfrm>
            <a:prstGeom prst="leftRightArrow">
              <a:avLst>
                <a:gd name="adj1" fmla="val 50000"/>
                <a:gd name="adj2" fmla="val 40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281955" y="2556919"/>
              <a:ext cx="210312"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049389" y="2573713"/>
              <a:ext cx="885755" cy="338554"/>
            </a:xfrm>
            <a:prstGeom prst="rect">
              <a:avLst/>
            </a:prstGeom>
            <a:noFill/>
          </p:spPr>
          <p:txBody>
            <a:bodyPr wrap="none" rtlCol="0">
              <a:spAutoFit/>
            </a:bodyPr>
            <a:lstStyle/>
            <a:p>
              <a:r>
                <a:rPr lang="en-US" sz="1600" dirty="0" smtClean="0">
                  <a:solidFill>
                    <a:schemeClr val="bg1"/>
                  </a:solidFill>
                </a:rPr>
                <a:t>PORTAL</a:t>
              </a:r>
              <a:endParaRPr lang="en-US" sz="1600" dirty="0">
                <a:solidFill>
                  <a:schemeClr val="bg1"/>
                </a:solidFill>
              </a:endParaRPr>
            </a:p>
          </p:txBody>
        </p:sp>
      </p:grpSp>
    </p:spTree>
    <p:extLst>
      <p:ext uri="{BB962C8B-B14F-4D97-AF65-F5344CB8AC3E}">
        <p14:creationId xmlns:p14="http://schemas.microsoft.com/office/powerpoint/2010/main" val="26805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par>
                                <p:cTn id="20" presetID="16" presetClass="entr" presetSubtype="21"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22" presetClass="entr" presetSubtype="2"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5257799"/>
            <a:ext cx="8407893" cy="868679"/>
          </a:xfrm>
        </p:spPr>
        <p:txBody>
          <a:bodyPr>
            <a:normAutofit/>
          </a:bodyPr>
          <a:lstStyle/>
          <a:p>
            <a:pPr marL="45720" indent="0">
              <a:buNone/>
            </a:pPr>
            <a:r>
              <a:rPr lang="en-US" sz="2800" dirty="0" smtClean="0"/>
              <a:t>OURSELVES!</a:t>
            </a:r>
            <a:endParaRPr lang="en-US" sz="2800" dirty="0"/>
          </a:p>
        </p:txBody>
      </p:sp>
      <p:sp>
        <p:nvSpPr>
          <p:cNvPr id="3" name="Title 2"/>
          <p:cNvSpPr>
            <a:spLocks noGrp="1"/>
          </p:cNvSpPr>
          <p:nvPr>
            <p:ph type="title"/>
          </p:nvPr>
        </p:nvSpPr>
        <p:spPr/>
        <p:txBody>
          <a:bodyPr/>
          <a:lstStyle/>
          <a:p>
            <a:r>
              <a:rPr lang="en-US" dirty="0" smtClean="0"/>
              <a:t>So What’s Holding Us back?</a:t>
            </a:r>
            <a:endParaRPr lang="en-US" dirty="0"/>
          </a:p>
        </p:txBody>
      </p:sp>
      <p:pic>
        <p:nvPicPr>
          <p:cNvPr id="2050" name="Picture 2" descr="C:\Users\Mulcahy Consulting\AppData\Local\Microsoft\Windows\Temporary Internet Files\Content.IE5\CJV3NSA3\MC9000787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438400"/>
            <a:ext cx="3949772" cy="349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8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5043184"/>
          </a:xfrm>
        </p:spPr>
        <p:txBody>
          <a:bodyPr>
            <a:normAutofit/>
          </a:bodyPr>
          <a:lstStyle/>
          <a:p>
            <a:r>
              <a:rPr lang="en-US" dirty="0" smtClean="0"/>
              <a:t>Eliminate common, costly, and time-consuming pain points</a:t>
            </a:r>
          </a:p>
          <a:p>
            <a:pPr marL="2628900" indent="-342900"/>
            <a:endParaRPr lang="en-US" dirty="0" smtClean="0"/>
          </a:p>
          <a:p>
            <a:pPr marL="1890713" indent="-342900"/>
            <a:r>
              <a:rPr lang="en-US" dirty="0" smtClean="0"/>
              <a:t>Define the full list of TMF content. </a:t>
            </a:r>
          </a:p>
          <a:p>
            <a:pPr marL="2165033" lvl="1" indent="-342900"/>
            <a:r>
              <a:rPr lang="en-US" dirty="0" smtClean="0"/>
              <a:t>Use TMF RM to align with industry – why be different?</a:t>
            </a:r>
          </a:p>
          <a:p>
            <a:pPr marL="1890713" indent="-342900"/>
            <a:r>
              <a:rPr lang="en-US" dirty="0" smtClean="0"/>
              <a:t>Evaluate each individually.  </a:t>
            </a:r>
          </a:p>
          <a:p>
            <a:pPr marL="2165033" lvl="1" indent="-342900"/>
            <a:r>
              <a:rPr lang="en-US" dirty="0" smtClean="0"/>
              <a:t>Define purpose, usage/consumption  </a:t>
            </a:r>
          </a:p>
          <a:p>
            <a:pPr marL="2165033" lvl="1" indent="-342900"/>
            <a:r>
              <a:rPr lang="en-US" dirty="0" smtClean="0"/>
              <a:t>Define movement through lifecycle</a:t>
            </a:r>
            <a:endParaRPr lang="en-US" dirty="0"/>
          </a:p>
          <a:p>
            <a:pPr marL="2165033" lvl="1" indent="-342900"/>
            <a:r>
              <a:rPr lang="en-US" dirty="0" smtClean="0"/>
              <a:t>Ask whether data entered from templates could replace any document </a:t>
            </a:r>
          </a:p>
          <a:p>
            <a:pPr marL="1890713" indent="-342900"/>
            <a:r>
              <a:rPr lang="en-US" dirty="0" smtClean="0"/>
              <a:t>Use templates to create content directly within eTMF system.  </a:t>
            </a:r>
          </a:p>
          <a:p>
            <a:pPr marL="2165033" lvl="1" indent="-342900"/>
            <a:r>
              <a:rPr lang="en-US" dirty="0" smtClean="0"/>
              <a:t>Auto-populate content </a:t>
            </a:r>
            <a:br>
              <a:rPr lang="en-US" dirty="0" smtClean="0"/>
            </a:br>
            <a:r>
              <a:rPr lang="en-US" dirty="0" smtClean="0"/>
              <a:t>metadata during creation  </a:t>
            </a:r>
          </a:p>
          <a:p>
            <a:pPr marL="1547813" indent="0">
              <a:buNone/>
            </a:pPr>
            <a:endParaRPr lang="en-US" dirty="0" smtClean="0"/>
          </a:p>
        </p:txBody>
      </p:sp>
      <p:sp>
        <p:nvSpPr>
          <p:cNvPr id="3" name="Title 2"/>
          <p:cNvSpPr>
            <a:spLocks noGrp="1"/>
          </p:cNvSpPr>
          <p:nvPr>
            <p:ph type="title"/>
          </p:nvPr>
        </p:nvSpPr>
        <p:spPr/>
        <p:txBody>
          <a:bodyPr/>
          <a:lstStyle/>
          <a:p>
            <a:r>
              <a:rPr lang="en-US" dirty="0" smtClean="0"/>
              <a:t>Quick &amp; easy Targets</a:t>
            </a:r>
            <a:endParaRPr lang="en-US" dirty="0"/>
          </a:p>
        </p:txBody>
      </p:sp>
      <p:pic>
        <p:nvPicPr>
          <p:cNvPr id="23" name="Picture 3" descr="C:\Users\Mulcahy Consulting\AppData\Local\Microsoft\Windows\Temporary Internet Files\Content.IE5\SKGIHAF7\MC9004326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56" y="4648200"/>
            <a:ext cx="1125130" cy="11251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33601" y="5946752"/>
            <a:ext cx="1414455" cy="369332"/>
          </a:xfrm>
          <a:prstGeom prst="rect">
            <a:avLst/>
          </a:prstGeom>
          <a:solidFill>
            <a:schemeClr val="bg1"/>
          </a:solidFill>
        </p:spPr>
        <p:txBody>
          <a:bodyPr wrap="square" rtlCol="0">
            <a:spAutoFit/>
          </a:bodyPr>
          <a:lstStyle/>
          <a:p>
            <a:r>
              <a:rPr lang="en-US" dirty="0" smtClean="0"/>
              <a:t>BEGIN HERE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99" t="37702" r="25074" b="18706"/>
          <a:stretch/>
        </p:blipFill>
        <p:spPr bwMode="auto">
          <a:xfrm>
            <a:off x="6199236" y="5167853"/>
            <a:ext cx="2831690" cy="1594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a:off x="5486400" y="6485611"/>
            <a:ext cx="101763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535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1266</TotalTime>
  <Words>1289</Words>
  <Application>Microsoft Office PowerPoint</Application>
  <PresentationFormat>On-screen Show (4:3)</PresentationFormat>
  <Paragraphs>205</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Grid</vt:lpstr>
      <vt:lpstr>Designing efficient processes for  TMF Content  when outsourcing clinical trials</vt:lpstr>
      <vt:lpstr>Lisa Mulcahy</vt:lpstr>
      <vt:lpstr>The Technology v. the process</vt:lpstr>
      <vt:lpstr>The Technology v. the process</vt:lpstr>
      <vt:lpstr>The “old” TMF Paper-based process Sponsor to CRO or SIte  </vt:lpstr>
      <vt:lpstr>Redesign Process</vt:lpstr>
      <vt:lpstr>How Easy can it be? Using Technology to its Fullest</vt:lpstr>
      <vt:lpstr>So What’s Holding Us back?</vt:lpstr>
      <vt:lpstr>Quick &amp; easy Targets</vt:lpstr>
      <vt:lpstr>Quick &amp; easy Target: Signatures</vt:lpstr>
      <vt:lpstr>Quick &amp; easy Target: signatures</vt:lpstr>
      <vt:lpstr>Quick &amp; easy Target: scanning</vt:lpstr>
      <vt:lpstr>Quick &amp; easy Target: Email</vt:lpstr>
      <vt:lpstr>Quick &amp; easy Target: shipping</vt:lpstr>
      <vt:lpstr>What could one rethought  Process Look like?</vt:lpstr>
      <vt:lpstr>How easy can it be? Using Technology to its Fullest</vt:lpstr>
      <vt:lpstr>What could ANOTHER rethought  Process Look like?</vt:lpstr>
      <vt:lpstr>Critical Steps – Obstacles to Avoid</vt:lpstr>
      <vt:lpstr>Critical Steps – Obstacles to Avoid</vt:lpstr>
      <vt:lpstr>Critical Steps – Obstacles to Avoid</vt:lpstr>
      <vt:lpstr>In Summary</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Mulcahy Consulting</dc:creator>
  <cp:lastModifiedBy>Karin Ondricek</cp:lastModifiedBy>
  <cp:revision>128</cp:revision>
  <dcterms:created xsi:type="dcterms:W3CDTF">2014-03-11T14:37:44Z</dcterms:created>
  <dcterms:modified xsi:type="dcterms:W3CDTF">2014-03-28T19:09:27Z</dcterms:modified>
</cp:coreProperties>
</file>